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io Rhyme Expanded Ultra-Bold" panose="020B0604020202020204" charset="0"/>
      <p:regular r:id="rId14"/>
    </p:embeddedFont>
    <p:embeddedFont>
      <p:font typeface="Canva Sans" panose="020B0604020202020204" charset="0"/>
      <p:regular r:id="rId15"/>
    </p:embeddedFont>
    <p:embeddedFont>
      <p:font typeface="Canva Sans Bold" panose="020B0604020202020204" charset="0"/>
      <p:regular r:id="rId16"/>
    </p:embeddedFont>
    <p:embeddedFont>
      <p:font typeface="Fraunces" panose="020B0604020202020204" charset="0"/>
      <p:regular r:id="rId17"/>
    </p:embeddedFont>
    <p:embeddedFont>
      <p:font typeface="HK Grotesk Bold" panose="020B0604020202020204" charset="0"/>
      <p:regular r:id="rId18"/>
    </p:embeddedFont>
    <p:embeddedFont>
      <p:font typeface="TAN Headline" panose="020B0604020202020204" charset="0"/>
      <p:regular r:id="rId19"/>
    </p:embeddedFont>
    <p:embeddedFont>
      <p:font typeface="TT Bluescree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60" y="7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sp>
        <p:nvSpPr>
          <p:cNvPr id="2" name="TextBox 2"/>
          <p:cNvSpPr txBox="1"/>
          <p:nvPr/>
        </p:nvSpPr>
        <p:spPr>
          <a:xfrm>
            <a:off x="0" y="3093543"/>
            <a:ext cx="18288000" cy="1715881"/>
          </a:xfrm>
          <a:prstGeom prst="rect">
            <a:avLst/>
          </a:prstGeom>
        </p:spPr>
        <p:txBody>
          <a:bodyPr lIns="0" tIns="0" rIns="0" bIns="0" rtlCol="0" anchor="t">
            <a:spAutoFit/>
          </a:bodyPr>
          <a:lstStyle/>
          <a:p>
            <a:pPr algn="ctr">
              <a:lnSpc>
                <a:spcPts val="14098"/>
              </a:lnSpc>
            </a:pPr>
            <a:r>
              <a:rPr lang="en-US" sz="10070" b="1">
                <a:solidFill>
                  <a:srgbClr val="F4F6FC"/>
                </a:solidFill>
                <a:latin typeface="HK Grotesk Bold"/>
                <a:ea typeface="HK Grotesk Bold"/>
                <a:cs typeface="HK Grotesk Bold"/>
                <a:sym typeface="HK Grotesk Bold"/>
              </a:rPr>
              <a:t>Data Analysis Process</a:t>
            </a:r>
          </a:p>
        </p:txBody>
      </p:sp>
      <p:sp>
        <p:nvSpPr>
          <p:cNvPr id="3" name="TextBox 3"/>
          <p:cNvSpPr txBox="1"/>
          <p:nvPr/>
        </p:nvSpPr>
        <p:spPr>
          <a:xfrm>
            <a:off x="4671990" y="4778659"/>
            <a:ext cx="8944020" cy="1167272"/>
          </a:xfrm>
          <a:prstGeom prst="rect">
            <a:avLst/>
          </a:prstGeom>
        </p:spPr>
        <p:txBody>
          <a:bodyPr lIns="0" tIns="0" rIns="0" bIns="0" rtlCol="0" anchor="t">
            <a:spAutoFit/>
          </a:bodyPr>
          <a:lstStyle/>
          <a:p>
            <a:pPr algn="ctr">
              <a:lnSpc>
                <a:spcPts val="9582"/>
              </a:lnSpc>
              <a:spcBef>
                <a:spcPct val="0"/>
              </a:spcBef>
            </a:pPr>
            <a:r>
              <a:rPr lang="en-US" sz="6844" b="1">
                <a:solidFill>
                  <a:srgbClr val="F4F6FC"/>
                </a:solidFill>
                <a:latin typeface="HK Grotesk Bold"/>
                <a:ea typeface="HK Grotesk Bold"/>
                <a:cs typeface="HK Grotesk Bold"/>
                <a:sym typeface="HK Grotesk Bold"/>
              </a:rPr>
              <a:t>Real World Application</a:t>
            </a:r>
          </a:p>
        </p:txBody>
      </p:sp>
      <p:sp>
        <p:nvSpPr>
          <p:cNvPr id="4" name="TextBox 4"/>
          <p:cNvSpPr txBox="1"/>
          <p:nvPr/>
        </p:nvSpPr>
        <p:spPr>
          <a:xfrm>
            <a:off x="12270680" y="9191625"/>
            <a:ext cx="5255320" cy="580390"/>
          </a:xfrm>
          <a:prstGeom prst="rect">
            <a:avLst/>
          </a:prstGeom>
        </p:spPr>
        <p:txBody>
          <a:bodyPr wrap="square" lIns="0" tIns="0" rIns="0" bIns="0" rtlCol="0" anchor="t">
            <a:spAutoFit/>
          </a:bodyPr>
          <a:lstStyle/>
          <a:p>
            <a:pPr algn="ctr">
              <a:lnSpc>
                <a:spcPts val="4759"/>
              </a:lnSpc>
            </a:pPr>
            <a:r>
              <a:rPr lang="en-US" sz="3399" dirty="0">
                <a:solidFill>
                  <a:srgbClr val="F4F6FC"/>
                </a:solidFill>
                <a:latin typeface="Canva Sans"/>
                <a:ea typeface="Canva Sans"/>
                <a:cs typeface="Canva Sans"/>
                <a:sym typeface="Canva Sans"/>
              </a:rPr>
              <a:t>Project By Nitesh Yadav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sp>
        <p:nvSpPr>
          <p:cNvPr id="2" name="Freeform 2"/>
          <p:cNvSpPr/>
          <p:nvPr/>
        </p:nvSpPr>
        <p:spPr>
          <a:xfrm>
            <a:off x="4018664"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36000"/>
            </a:blip>
            <a:stretch>
              <a:fillRect/>
            </a:stretch>
          </a:blipFill>
        </p:spPr>
      </p:sp>
      <p:sp>
        <p:nvSpPr>
          <p:cNvPr id="3" name="TextBox 3"/>
          <p:cNvSpPr txBox="1"/>
          <p:nvPr/>
        </p:nvSpPr>
        <p:spPr>
          <a:xfrm>
            <a:off x="1028700" y="2649924"/>
            <a:ext cx="774799" cy="621556"/>
          </a:xfrm>
          <a:prstGeom prst="rect">
            <a:avLst/>
          </a:prstGeom>
        </p:spPr>
        <p:txBody>
          <a:bodyPr lIns="0" tIns="0" rIns="0" bIns="0" rtlCol="0" anchor="t">
            <a:spAutoFit/>
          </a:bodyPr>
          <a:lstStyle/>
          <a:p>
            <a:pPr marL="0" lvl="0" indent="0" algn="ctr">
              <a:lnSpc>
                <a:spcPts val="5116"/>
              </a:lnSpc>
              <a:spcBef>
                <a:spcPct val="0"/>
              </a:spcBef>
            </a:pPr>
            <a:r>
              <a:rPr lang="en-US" sz="3654" b="1" u="none" strike="noStrike">
                <a:solidFill>
                  <a:srgbClr val="FFFFFF"/>
                </a:solidFill>
                <a:latin typeface="Canva Sans Bold"/>
                <a:ea typeface="Canva Sans Bold"/>
                <a:cs typeface="Canva Sans Bold"/>
                <a:sym typeface="Canva Sans Bold"/>
              </a:rPr>
              <a:t>Act</a:t>
            </a:r>
          </a:p>
        </p:txBody>
      </p:sp>
      <p:sp>
        <p:nvSpPr>
          <p:cNvPr id="4" name="TextBox 4"/>
          <p:cNvSpPr txBox="1"/>
          <p:nvPr/>
        </p:nvSpPr>
        <p:spPr>
          <a:xfrm>
            <a:off x="1803499" y="4043887"/>
            <a:ext cx="15455801" cy="2891648"/>
          </a:xfrm>
          <a:prstGeom prst="rect">
            <a:avLst/>
          </a:prstGeom>
        </p:spPr>
        <p:txBody>
          <a:bodyPr lIns="0" tIns="0" rIns="0" bIns="0" rtlCol="0" anchor="t">
            <a:spAutoFit/>
          </a:bodyPr>
          <a:lstStyle/>
          <a:p>
            <a:pPr marL="600329" lvl="1" indent="-300164" algn="just">
              <a:lnSpc>
                <a:spcPts val="3892"/>
              </a:lnSpc>
              <a:spcBef>
                <a:spcPct val="0"/>
              </a:spcBef>
              <a:buFont typeface="Arial"/>
              <a:buChar char="•"/>
            </a:pPr>
            <a:r>
              <a:rPr lang="en-US" sz="2780" u="none" strike="noStrike">
                <a:solidFill>
                  <a:srgbClr val="FFFFFF"/>
                </a:solidFill>
                <a:latin typeface="Canva Sans"/>
                <a:ea typeface="Canva Sans"/>
                <a:cs typeface="Canva Sans"/>
                <a:sym typeface="Canva Sans"/>
              </a:rPr>
              <a:t>Once you've analyzed all the data and weighed your options, choose the phone that best fits your needs and preferences.</a:t>
            </a:r>
          </a:p>
          <a:p>
            <a:pPr algn="just">
              <a:lnSpc>
                <a:spcPts val="3892"/>
              </a:lnSpc>
              <a:spcBef>
                <a:spcPct val="0"/>
              </a:spcBef>
            </a:pPr>
            <a:endParaRPr lang="en-US" sz="2780" u="none" strike="noStrike">
              <a:solidFill>
                <a:srgbClr val="FFFFFF"/>
              </a:solidFill>
              <a:latin typeface="Canva Sans"/>
              <a:ea typeface="Canva Sans"/>
              <a:cs typeface="Canva Sans"/>
              <a:sym typeface="Canva Sans"/>
            </a:endParaRPr>
          </a:p>
          <a:p>
            <a:pPr marL="600329" lvl="1" indent="-300164" algn="just">
              <a:lnSpc>
                <a:spcPts val="3892"/>
              </a:lnSpc>
              <a:spcBef>
                <a:spcPct val="0"/>
              </a:spcBef>
              <a:buFont typeface="Arial"/>
              <a:buChar char="•"/>
            </a:pPr>
            <a:r>
              <a:rPr lang="en-US" sz="2780" u="none" strike="noStrike">
                <a:solidFill>
                  <a:srgbClr val="FFFFFF"/>
                </a:solidFill>
                <a:latin typeface="Canva Sans"/>
                <a:ea typeface="Canva Sans"/>
                <a:cs typeface="Canva Sans"/>
                <a:sym typeface="Canva Sans"/>
              </a:rPr>
              <a:t>After purchasing, set up your phone, transfer your data, and ensure you're familiar with its features. You can also share your own review or feedback online to help others in the decision-making process.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sp>
        <p:nvSpPr>
          <p:cNvPr id="2" name="TextBox 2"/>
          <p:cNvSpPr txBox="1"/>
          <p:nvPr/>
        </p:nvSpPr>
        <p:spPr>
          <a:xfrm>
            <a:off x="1565413" y="2155452"/>
            <a:ext cx="15157174" cy="7556993"/>
          </a:xfrm>
          <a:prstGeom prst="rect">
            <a:avLst/>
          </a:prstGeom>
        </p:spPr>
        <p:txBody>
          <a:bodyPr lIns="0" tIns="0" rIns="0" bIns="0" rtlCol="0" anchor="t">
            <a:spAutoFit/>
          </a:bodyPr>
          <a:lstStyle/>
          <a:p>
            <a:pPr marL="535560" lvl="1" indent="-267780" algn="just">
              <a:lnSpc>
                <a:spcPts val="3472"/>
              </a:lnSpc>
              <a:spcBef>
                <a:spcPct val="0"/>
              </a:spcBef>
              <a:buFont typeface="Arial"/>
              <a:buChar char="•"/>
            </a:pPr>
            <a:r>
              <a:rPr lang="en-US" sz="2480" u="none" strike="noStrike">
                <a:solidFill>
                  <a:srgbClr val="FFFFFF"/>
                </a:solidFill>
                <a:latin typeface="Canva Sans"/>
                <a:ea typeface="Canva Sans"/>
                <a:cs typeface="Canva Sans"/>
                <a:sym typeface="Canva Sans"/>
              </a:rPr>
              <a:t>Data Analytics plays a crucial role in today's world, where vast amounts of data are generated every second. This data provides the clarity needed to understand performance and drive better results. It helps organizations improve processes, reduce wasted resources, and make informed decisions.</a:t>
            </a:r>
          </a:p>
          <a:p>
            <a:pPr algn="just">
              <a:lnSpc>
                <a:spcPts val="3472"/>
              </a:lnSpc>
              <a:spcBef>
                <a:spcPct val="0"/>
              </a:spcBef>
            </a:pPr>
            <a:endParaRPr lang="en-US" sz="2480" u="none" strike="noStrike">
              <a:solidFill>
                <a:srgbClr val="FFFFFF"/>
              </a:solidFill>
              <a:latin typeface="Canva Sans"/>
              <a:ea typeface="Canva Sans"/>
              <a:cs typeface="Canva Sans"/>
              <a:sym typeface="Canva Sans"/>
            </a:endParaRPr>
          </a:p>
          <a:p>
            <a:pPr algn="just">
              <a:lnSpc>
                <a:spcPts val="4452"/>
              </a:lnSpc>
              <a:spcBef>
                <a:spcPct val="0"/>
              </a:spcBef>
            </a:pPr>
            <a:r>
              <a:rPr lang="en-US" sz="3180" b="1" u="none" strike="noStrike">
                <a:solidFill>
                  <a:srgbClr val="FFFFFF"/>
                </a:solidFill>
                <a:latin typeface="Canva Sans Bold"/>
                <a:ea typeface="Canva Sans Bold"/>
                <a:cs typeface="Canva Sans Bold"/>
                <a:sym typeface="Canva Sans Bold"/>
              </a:rPr>
              <a:t>Key Takeaways</a:t>
            </a:r>
          </a:p>
          <a:p>
            <a:pPr marL="535560" lvl="1" indent="-267780" algn="just">
              <a:lnSpc>
                <a:spcPts val="3472"/>
              </a:lnSpc>
              <a:spcBef>
                <a:spcPct val="0"/>
              </a:spcBef>
              <a:buFont typeface="Arial"/>
              <a:buChar char="•"/>
            </a:pPr>
            <a:r>
              <a:rPr lang="en-US" sz="2480" u="none" strike="noStrike">
                <a:solidFill>
                  <a:srgbClr val="FFFFFF"/>
                </a:solidFill>
                <a:latin typeface="Canva Sans"/>
                <a:ea typeface="Canva Sans"/>
                <a:cs typeface="Canva Sans"/>
                <a:sym typeface="Canva Sans"/>
              </a:rPr>
              <a:t>Plan: Develop a detailed plan outlining the timing and resources required to achieve your goals efficiently.</a:t>
            </a:r>
          </a:p>
          <a:p>
            <a:pPr marL="535560" lvl="1" indent="-267780" algn="just">
              <a:lnSpc>
                <a:spcPts val="3472"/>
              </a:lnSpc>
              <a:spcBef>
                <a:spcPct val="0"/>
              </a:spcBef>
              <a:buFont typeface="Arial"/>
              <a:buChar char="•"/>
            </a:pPr>
            <a:r>
              <a:rPr lang="en-US" sz="2480" u="none" strike="noStrike">
                <a:solidFill>
                  <a:srgbClr val="FFFFFF"/>
                </a:solidFill>
                <a:latin typeface="Canva Sans"/>
                <a:ea typeface="Canva Sans"/>
                <a:cs typeface="Canva Sans"/>
                <a:sym typeface="Canva Sans"/>
              </a:rPr>
              <a:t>Prepare: Create a clear summary or framework of your work before diving into execution, ensuring everything is organized.</a:t>
            </a:r>
          </a:p>
          <a:p>
            <a:pPr marL="535560" lvl="1" indent="-267780" algn="just">
              <a:lnSpc>
                <a:spcPts val="3472"/>
              </a:lnSpc>
              <a:spcBef>
                <a:spcPct val="0"/>
              </a:spcBef>
              <a:buFont typeface="Arial"/>
              <a:buChar char="•"/>
            </a:pPr>
            <a:r>
              <a:rPr lang="en-US" sz="2480" u="none" strike="noStrike">
                <a:solidFill>
                  <a:srgbClr val="FFFFFF"/>
                </a:solidFill>
                <a:latin typeface="Canva Sans"/>
                <a:ea typeface="Canva Sans"/>
                <a:cs typeface="Canva Sans"/>
                <a:sym typeface="Canva Sans"/>
              </a:rPr>
              <a:t>Analyze: Explore and interpret the data methodically to gain valuable insights that inform decisions.</a:t>
            </a:r>
          </a:p>
          <a:p>
            <a:pPr marL="535560" lvl="1" indent="-267780" algn="just">
              <a:lnSpc>
                <a:spcPts val="3472"/>
              </a:lnSpc>
              <a:spcBef>
                <a:spcPct val="0"/>
              </a:spcBef>
              <a:buFont typeface="Arial"/>
              <a:buChar char="•"/>
            </a:pPr>
            <a:r>
              <a:rPr lang="en-US" sz="2480" u="none" strike="noStrike">
                <a:solidFill>
                  <a:srgbClr val="FFFFFF"/>
                </a:solidFill>
                <a:latin typeface="Canva Sans"/>
                <a:ea typeface="Canva Sans"/>
                <a:cs typeface="Canva Sans"/>
                <a:sym typeface="Canva Sans"/>
              </a:rPr>
              <a:t>Share: Sharing your findings allows for collaboration, feedback, and adjustments, helping you stay on the right path.</a:t>
            </a:r>
          </a:p>
          <a:p>
            <a:pPr algn="just">
              <a:lnSpc>
                <a:spcPts val="3472"/>
              </a:lnSpc>
              <a:spcBef>
                <a:spcPct val="0"/>
              </a:spcBef>
            </a:pPr>
            <a:endParaRPr lang="en-US" sz="2480" u="none" strike="noStrike">
              <a:solidFill>
                <a:srgbClr val="FFFFFF"/>
              </a:solidFill>
              <a:latin typeface="Canva Sans"/>
              <a:ea typeface="Canva Sans"/>
              <a:cs typeface="Canva Sans"/>
              <a:sym typeface="Canva Sans"/>
            </a:endParaRPr>
          </a:p>
          <a:p>
            <a:pPr marL="535560" lvl="1" indent="-267780" algn="just">
              <a:lnSpc>
                <a:spcPts val="3472"/>
              </a:lnSpc>
              <a:spcBef>
                <a:spcPct val="0"/>
              </a:spcBef>
              <a:buFont typeface="Arial"/>
              <a:buChar char="•"/>
            </a:pPr>
            <a:r>
              <a:rPr lang="en-US" sz="2480" u="none" strike="noStrike">
                <a:solidFill>
                  <a:srgbClr val="FFFFFF"/>
                </a:solidFill>
                <a:latin typeface="Canva Sans"/>
                <a:ea typeface="Canva Sans"/>
                <a:cs typeface="Canva Sans"/>
                <a:sym typeface="Canva Sans"/>
              </a:rPr>
              <a:t>In summary, effective use of data analytics enhances decision-making, optimizes performance, and reduces inefficiencies, paving the way for success.</a:t>
            </a:r>
          </a:p>
        </p:txBody>
      </p:sp>
      <p:sp>
        <p:nvSpPr>
          <p:cNvPr id="3" name="Freeform 3"/>
          <p:cNvSpPr/>
          <p:nvPr/>
        </p:nvSpPr>
        <p:spPr>
          <a:xfrm>
            <a:off x="2256068" y="0"/>
            <a:ext cx="12130823" cy="12130823"/>
          </a:xfrm>
          <a:custGeom>
            <a:avLst/>
            <a:gdLst/>
            <a:ahLst/>
            <a:cxnLst/>
            <a:rect l="l" t="t" r="r" b="b"/>
            <a:pathLst>
              <a:path w="12130823" h="12130823">
                <a:moveTo>
                  <a:pt x="0" y="0"/>
                </a:moveTo>
                <a:lnTo>
                  <a:pt x="12130823" y="0"/>
                </a:lnTo>
                <a:lnTo>
                  <a:pt x="12130823" y="12130823"/>
                </a:lnTo>
                <a:lnTo>
                  <a:pt x="0" y="12130823"/>
                </a:lnTo>
                <a:lnTo>
                  <a:pt x="0" y="0"/>
                </a:lnTo>
                <a:close/>
              </a:path>
            </a:pathLst>
          </a:custGeom>
          <a:blipFill>
            <a:blip r:embed="rId2">
              <a:alphaModFix amt="23000"/>
            </a:blip>
            <a:stretch>
              <a:fillRect/>
            </a:stretch>
          </a:blipFill>
        </p:spPr>
      </p:sp>
      <p:sp>
        <p:nvSpPr>
          <p:cNvPr id="4" name="TextBox 4"/>
          <p:cNvSpPr txBox="1"/>
          <p:nvPr/>
        </p:nvSpPr>
        <p:spPr>
          <a:xfrm>
            <a:off x="6801742" y="933450"/>
            <a:ext cx="5009257" cy="799899"/>
          </a:xfrm>
          <a:prstGeom prst="rect">
            <a:avLst/>
          </a:prstGeom>
        </p:spPr>
        <p:txBody>
          <a:bodyPr wrap="square" lIns="0" tIns="0" rIns="0" bIns="0" rtlCol="0" anchor="t">
            <a:spAutoFit/>
          </a:bodyPr>
          <a:lstStyle/>
          <a:p>
            <a:pPr marL="0" lvl="0" indent="0" algn="ctr">
              <a:lnSpc>
                <a:spcPts val="6552"/>
              </a:lnSpc>
              <a:spcBef>
                <a:spcPct val="0"/>
              </a:spcBef>
            </a:pPr>
            <a:r>
              <a:rPr lang="en-US" sz="4800" dirty="0">
                <a:solidFill>
                  <a:srgbClr val="597CFF"/>
                </a:solidFill>
                <a:latin typeface="TAN Headline"/>
                <a:ea typeface="TAN Headline"/>
                <a:cs typeface="TAN Headline"/>
                <a:sym typeface="TAN Headline"/>
              </a:rPr>
              <a:t>Conclusion</a:t>
            </a:r>
            <a:endParaRPr lang="en-US" sz="4680" u="none" strike="noStrike" spc="468" dirty="0">
              <a:solidFill>
                <a:srgbClr val="FFFFFF"/>
              </a:solidFill>
              <a:latin typeface="Fraunces"/>
              <a:ea typeface="Fraunces"/>
              <a:cs typeface="Fraunces"/>
              <a:sym typeface="Fraunce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grpSp>
        <p:nvGrpSpPr>
          <p:cNvPr id="2" name="Group 2"/>
          <p:cNvGrpSpPr/>
          <p:nvPr/>
        </p:nvGrpSpPr>
        <p:grpSpPr>
          <a:xfrm>
            <a:off x="1649335" y="1028575"/>
            <a:ext cx="14956199" cy="8229850"/>
            <a:chOff x="0" y="0"/>
            <a:chExt cx="19941598" cy="10973133"/>
          </a:xfrm>
        </p:grpSpPr>
        <p:sp>
          <p:nvSpPr>
            <p:cNvPr id="3" name="TextBox 3"/>
            <p:cNvSpPr txBox="1"/>
            <p:nvPr/>
          </p:nvSpPr>
          <p:spPr>
            <a:xfrm>
              <a:off x="47136" y="1323975"/>
              <a:ext cx="19642624" cy="9649158"/>
            </a:xfrm>
            <a:prstGeom prst="rect">
              <a:avLst/>
            </a:prstGeom>
          </p:spPr>
          <p:txBody>
            <a:bodyPr lIns="0" tIns="0" rIns="0" bIns="0" rtlCol="0" anchor="t">
              <a:spAutoFit/>
            </a:bodyPr>
            <a:lstStyle/>
            <a:p>
              <a:pPr algn="ctr">
                <a:lnSpc>
                  <a:spcPts val="50804"/>
                </a:lnSpc>
              </a:pPr>
              <a:r>
                <a:rPr lang="en-US" sz="54047" b="1" spc="-1729" dirty="0">
                  <a:solidFill>
                    <a:srgbClr val="D269E6"/>
                  </a:solidFill>
                  <a:latin typeface="TT Bluescreens Bold"/>
                  <a:ea typeface="TT Bluescreens Bold"/>
                  <a:cs typeface="TT Bluescreens Bold"/>
                  <a:sym typeface="TT Bluescreens Bold"/>
                </a:rPr>
                <a:t>Thank</a:t>
              </a:r>
            </a:p>
          </p:txBody>
        </p:sp>
        <p:sp>
          <p:nvSpPr>
            <p:cNvPr id="4" name="TextBox 4"/>
            <p:cNvSpPr txBox="1"/>
            <p:nvPr/>
          </p:nvSpPr>
          <p:spPr>
            <a:xfrm>
              <a:off x="0" y="3022659"/>
              <a:ext cx="19941598" cy="3656193"/>
            </a:xfrm>
            <a:prstGeom prst="rect">
              <a:avLst/>
            </a:prstGeom>
          </p:spPr>
          <p:txBody>
            <a:bodyPr lIns="0" tIns="0" rIns="0" bIns="0" rtlCol="0" anchor="t">
              <a:spAutoFit/>
            </a:bodyPr>
            <a:lstStyle/>
            <a:p>
              <a:pPr algn="ctr">
                <a:lnSpc>
                  <a:spcPts val="23026"/>
                </a:lnSpc>
              </a:pPr>
              <a:r>
                <a:rPr lang="en-US" sz="16447" b="1" dirty="0">
                  <a:solidFill>
                    <a:srgbClr val="FFFFFF"/>
                  </a:solidFill>
                  <a:latin typeface="Bio Rhyme Expanded Ultra-Bold"/>
                  <a:ea typeface="Bio Rhyme Expanded Ultra-Bold"/>
                  <a:cs typeface="Bio Rhyme Expanded Ultra-Bold"/>
                  <a:sym typeface="Bio Rhyme Expanded Ultra-Bold"/>
                </a:rPr>
                <a:t>YOU</a:t>
              </a:r>
            </a:p>
          </p:txBody>
        </p:sp>
      </p:grpSp>
      <p:sp>
        <p:nvSpPr>
          <p:cNvPr id="5" name="TextBox 5"/>
          <p:cNvSpPr txBox="1"/>
          <p:nvPr/>
        </p:nvSpPr>
        <p:spPr>
          <a:xfrm>
            <a:off x="12270680" y="9191625"/>
            <a:ext cx="5255320" cy="580390"/>
          </a:xfrm>
          <a:prstGeom prst="rect">
            <a:avLst/>
          </a:prstGeom>
        </p:spPr>
        <p:txBody>
          <a:bodyPr wrap="square" lIns="0" tIns="0" rIns="0" bIns="0" rtlCol="0" anchor="t">
            <a:spAutoFit/>
          </a:bodyPr>
          <a:lstStyle/>
          <a:p>
            <a:pPr algn="ctr">
              <a:lnSpc>
                <a:spcPts val="4759"/>
              </a:lnSpc>
            </a:pPr>
            <a:r>
              <a:rPr lang="en-US" sz="3399" dirty="0">
                <a:solidFill>
                  <a:srgbClr val="F4F6FC"/>
                </a:solidFill>
                <a:latin typeface="Canva Sans"/>
                <a:ea typeface="Canva Sans"/>
                <a:cs typeface="Canva Sans"/>
                <a:sym typeface="Canva Sans"/>
              </a:rPr>
              <a:t>Project By Nitesh Yadav</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sp>
        <p:nvSpPr>
          <p:cNvPr id="2" name="TextBox 2"/>
          <p:cNvSpPr txBox="1"/>
          <p:nvPr/>
        </p:nvSpPr>
        <p:spPr>
          <a:xfrm>
            <a:off x="3450031" y="2054426"/>
            <a:ext cx="11387938" cy="7067645"/>
          </a:xfrm>
          <a:prstGeom prst="rect">
            <a:avLst/>
          </a:prstGeom>
        </p:spPr>
        <p:txBody>
          <a:bodyPr lIns="0" tIns="0" rIns="0" bIns="0" rtlCol="0" anchor="t">
            <a:spAutoFit/>
          </a:bodyPr>
          <a:lstStyle/>
          <a:p>
            <a:pPr algn="just">
              <a:lnSpc>
                <a:spcPts val="4719"/>
              </a:lnSpc>
            </a:pPr>
            <a:r>
              <a:rPr lang="en-US" sz="3371">
                <a:solidFill>
                  <a:srgbClr val="FFFFFF"/>
                </a:solidFill>
                <a:latin typeface="Canva Sans"/>
                <a:ea typeface="Canva Sans"/>
                <a:cs typeface="Canva Sans"/>
                <a:sym typeface="Canva Sans"/>
              </a:rPr>
              <a:t>Data analysis is a process of inspecting, cleansing, transforming, and modelling data with the goal of discovering useful information, informing conclusions, and supporting decision-making. </a:t>
            </a:r>
          </a:p>
          <a:p>
            <a:pPr algn="just">
              <a:lnSpc>
                <a:spcPts val="4719"/>
              </a:lnSpc>
            </a:pPr>
            <a:r>
              <a:rPr lang="en-US" sz="3371">
                <a:solidFill>
                  <a:srgbClr val="FFFFFF"/>
                </a:solidFill>
                <a:latin typeface="Canva Sans"/>
                <a:ea typeface="Canva Sans"/>
                <a:cs typeface="Canva Sans"/>
                <a:sym typeface="Canva Sans"/>
              </a:rPr>
              <a:t> Data analysis used in different business, ecommerce, technologies, healthcare industries, science, and social science domains, . </a:t>
            </a:r>
          </a:p>
          <a:p>
            <a:pPr algn="just">
              <a:lnSpc>
                <a:spcPts val="4719"/>
              </a:lnSpc>
            </a:pPr>
            <a:r>
              <a:rPr lang="en-US" sz="3371">
                <a:solidFill>
                  <a:srgbClr val="FFFFFF"/>
                </a:solidFill>
                <a:latin typeface="Canva Sans"/>
                <a:ea typeface="Canva Sans"/>
                <a:cs typeface="Canva Sans"/>
                <a:sym typeface="Canva Sans"/>
              </a:rPr>
              <a:t> In today's business world, data analysis plays a role in making decisions more scientific and helping businesses operate more effectively.</a:t>
            </a:r>
          </a:p>
          <a:p>
            <a:pPr algn="just">
              <a:lnSpc>
                <a:spcPts val="4719"/>
              </a:lnSpc>
            </a:pPr>
            <a:r>
              <a:rPr lang="en-US" sz="3371">
                <a:solidFill>
                  <a:srgbClr val="FFFFFF"/>
                </a:solidFill>
                <a:latin typeface="Canva Sans"/>
                <a:ea typeface="Canva Sans"/>
                <a:cs typeface="Canva Sans"/>
                <a:sym typeface="Canva Sans"/>
              </a:rPr>
              <a:t> We are using Data Analytics in daily life to enhance productivity and remain profitable.</a:t>
            </a:r>
          </a:p>
        </p:txBody>
      </p:sp>
      <p:sp>
        <p:nvSpPr>
          <p:cNvPr id="3" name="Freeform 3"/>
          <p:cNvSpPr/>
          <p:nvPr/>
        </p:nvSpPr>
        <p:spPr>
          <a:xfrm>
            <a:off x="2411838" y="-626280"/>
            <a:ext cx="13464323" cy="10913280"/>
          </a:xfrm>
          <a:custGeom>
            <a:avLst/>
            <a:gdLst/>
            <a:ahLst/>
            <a:cxnLst/>
            <a:rect l="l" t="t" r="r" b="b"/>
            <a:pathLst>
              <a:path w="13464323" h="10913280">
                <a:moveTo>
                  <a:pt x="0" y="0"/>
                </a:moveTo>
                <a:lnTo>
                  <a:pt x="13464324" y="0"/>
                </a:lnTo>
                <a:lnTo>
                  <a:pt x="13464324" y="10913280"/>
                </a:lnTo>
                <a:lnTo>
                  <a:pt x="0" y="10913280"/>
                </a:lnTo>
                <a:lnTo>
                  <a:pt x="0" y="0"/>
                </a:lnTo>
                <a:close/>
              </a:path>
            </a:pathLst>
          </a:custGeom>
          <a:blipFill>
            <a:blip r:embed="rId2">
              <a:alphaModFix amt="20999"/>
            </a:blip>
            <a:stretch>
              <a:fillRect t="-11687" b="-11687"/>
            </a:stretch>
          </a:blipFill>
        </p:spPr>
      </p:sp>
      <p:grpSp>
        <p:nvGrpSpPr>
          <p:cNvPr id="4" name="Group 4"/>
          <p:cNvGrpSpPr/>
          <p:nvPr/>
        </p:nvGrpSpPr>
        <p:grpSpPr>
          <a:xfrm>
            <a:off x="6363370" y="1028700"/>
            <a:ext cx="5561261" cy="918665"/>
            <a:chOff x="0" y="0"/>
            <a:chExt cx="7415014" cy="1224887"/>
          </a:xfrm>
        </p:grpSpPr>
        <p:sp>
          <p:nvSpPr>
            <p:cNvPr id="5" name="TextBox 5"/>
            <p:cNvSpPr txBox="1"/>
            <p:nvPr/>
          </p:nvSpPr>
          <p:spPr>
            <a:xfrm>
              <a:off x="0" y="133350"/>
              <a:ext cx="7415014" cy="724551"/>
            </a:xfrm>
            <a:prstGeom prst="rect">
              <a:avLst/>
            </a:prstGeom>
          </p:spPr>
          <p:txBody>
            <a:bodyPr lIns="0" tIns="0" rIns="0" bIns="0" rtlCol="0" anchor="t">
              <a:spAutoFit/>
            </a:bodyPr>
            <a:lstStyle/>
            <a:p>
              <a:pPr algn="ctr">
                <a:lnSpc>
                  <a:spcPts val="3679"/>
                </a:lnSpc>
              </a:pPr>
              <a:r>
                <a:rPr lang="en-US" sz="4229" dirty="0">
                  <a:solidFill>
                    <a:srgbClr val="597CFF"/>
                  </a:solidFill>
                  <a:latin typeface="TAN Headline"/>
                  <a:ea typeface="TAN Headline"/>
                  <a:cs typeface="TAN Headline"/>
                  <a:sym typeface="TAN Headline"/>
                </a:rPr>
                <a:t>Data Analytics</a:t>
              </a:r>
            </a:p>
          </p:txBody>
        </p:sp>
        <p:sp>
          <p:nvSpPr>
            <p:cNvPr id="6" name="TextBox 6"/>
            <p:cNvSpPr txBox="1"/>
            <p:nvPr/>
          </p:nvSpPr>
          <p:spPr>
            <a:xfrm>
              <a:off x="0" y="753928"/>
              <a:ext cx="7415014" cy="470959"/>
            </a:xfrm>
            <a:prstGeom prst="rect">
              <a:avLst/>
            </a:prstGeom>
          </p:spPr>
          <p:txBody>
            <a:bodyPr lIns="0" tIns="0" rIns="0" bIns="0" rtlCol="0" anchor="t">
              <a:spAutoFit/>
            </a:bodyPr>
            <a:lstStyle/>
            <a:p>
              <a:pPr algn="ctr">
                <a:lnSpc>
                  <a:spcPts val="3042"/>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sp>
        <p:nvSpPr>
          <p:cNvPr id="2" name="Freeform 2"/>
          <p:cNvSpPr/>
          <p:nvPr/>
        </p:nvSpPr>
        <p:spPr>
          <a:xfrm>
            <a:off x="2656175" y="-805955"/>
            <a:ext cx="12975649" cy="11898910"/>
          </a:xfrm>
          <a:custGeom>
            <a:avLst/>
            <a:gdLst/>
            <a:ahLst/>
            <a:cxnLst/>
            <a:rect l="l" t="t" r="r" b="b"/>
            <a:pathLst>
              <a:path w="12975649" h="11898910">
                <a:moveTo>
                  <a:pt x="0" y="0"/>
                </a:moveTo>
                <a:lnTo>
                  <a:pt x="12975650" y="0"/>
                </a:lnTo>
                <a:lnTo>
                  <a:pt x="12975650" y="11898910"/>
                </a:lnTo>
                <a:lnTo>
                  <a:pt x="0" y="11898910"/>
                </a:lnTo>
                <a:lnTo>
                  <a:pt x="0" y="0"/>
                </a:lnTo>
                <a:close/>
              </a:path>
            </a:pathLst>
          </a:custGeom>
          <a:blipFill>
            <a:blip r:embed="rId2">
              <a:alphaModFix amt="32999"/>
            </a:blip>
            <a:stretch>
              <a:fillRect t="-4524" b="-4524"/>
            </a:stretch>
          </a:blipFill>
        </p:spPr>
      </p:sp>
      <p:grpSp>
        <p:nvGrpSpPr>
          <p:cNvPr id="3" name="Group 3"/>
          <p:cNvGrpSpPr/>
          <p:nvPr/>
        </p:nvGrpSpPr>
        <p:grpSpPr>
          <a:xfrm>
            <a:off x="3064550" y="1028700"/>
            <a:ext cx="12158900" cy="1975878"/>
            <a:chOff x="0" y="0"/>
            <a:chExt cx="16211867" cy="2634503"/>
          </a:xfrm>
        </p:grpSpPr>
        <p:sp>
          <p:nvSpPr>
            <p:cNvPr id="4" name="TextBox 4"/>
            <p:cNvSpPr txBox="1"/>
            <p:nvPr/>
          </p:nvSpPr>
          <p:spPr>
            <a:xfrm>
              <a:off x="0" y="333375"/>
              <a:ext cx="16211867" cy="1741482"/>
            </a:xfrm>
            <a:prstGeom prst="rect">
              <a:avLst/>
            </a:prstGeom>
          </p:spPr>
          <p:txBody>
            <a:bodyPr lIns="0" tIns="0" rIns="0" bIns="0" rtlCol="0" anchor="t">
              <a:spAutoFit/>
            </a:bodyPr>
            <a:lstStyle/>
            <a:p>
              <a:pPr algn="ctr">
                <a:lnSpc>
                  <a:spcPts val="8898"/>
                </a:lnSpc>
              </a:pPr>
              <a:r>
                <a:rPr lang="en-US" sz="10228">
                  <a:solidFill>
                    <a:srgbClr val="597CFF"/>
                  </a:solidFill>
                  <a:latin typeface="TAN Headline"/>
                  <a:ea typeface="TAN Headline"/>
                  <a:cs typeface="TAN Headline"/>
                  <a:sym typeface="TAN Headline"/>
                </a:rPr>
                <a:t>Case Study </a:t>
              </a:r>
            </a:p>
          </p:txBody>
        </p:sp>
        <p:sp>
          <p:nvSpPr>
            <p:cNvPr id="5" name="TextBox 5"/>
            <p:cNvSpPr txBox="1"/>
            <p:nvPr/>
          </p:nvSpPr>
          <p:spPr>
            <a:xfrm>
              <a:off x="0" y="1848867"/>
              <a:ext cx="16211867" cy="785636"/>
            </a:xfrm>
            <a:prstGeom prst="rect">
              <a:avLst/>
            </a:prstGeom>
          </p:spPr>
          <p:txBody>
            <a:bodyPr lIns="0" tIns="0" rIns="0" bIns="0" rtlCol="0" anchor="t">
              <a:spAutoFit/>
            </a:bodyPr>
            <a:lstStyle/>
            <a:p>
              <a:pPr algn="ctr">
                <a:lnSpc>
                  <a:spcPts val="5041"/>
                </a:lnSpc>
              </a:pPr>
              <a:r>
                <a:rPr lang="en-US" sz="3600" spc="360">
                  <a:solidFill>
                    <a:srgbClr val="FFFFFF"/>
                  </a:solidFill>
                  <a:latin typeface="Fraunces"/>
                  <a:ea typeface="Fraunces"/>
                  <a:cs typeface="Fraunces"/>
                  <a:sym typeface="Fraunces"/>
                </a:rPr>
                <a:t>DATA ANALYTICS IN REAL LIFE SCENARIO</a:t>
              </a:r>
            </a:p>
          </p:txBody>
        </p:sp>
      </p:grpSp>
      <p:sp>
        <p:nvSpPr>
          <p:cNvPr id="6" name="TextBox 6"/>
          <p:cNvSpPr txBox="1"/>
          <p:nvPr/>
        </p:nvSpPr>
        <p:spPr>
          <a:xfrm>
            <a:off x="2400678" y="3919855"/>
            <a:ext cx="13486644" cy="2380615"/>
          </a:xfrm>
          <a:prstGeom prst="rect">
            <a:avLst/>
          </a:prstGeom>
        </p:spPr>
        <p:txBody>
          <a:bodyPr lIns="0" tIns="0" rIns="0" bIns="0" rtlCol="0" anchor="t">
            <a:spAutoFit/>
          </a:bodyPr>
          <a:lstStyle/>
          <a:p>
            <a:pPr algn="just">
              <a:lnSpc>
                <a:spcPts val="4759"/>
              </a:lnSpc>
            </a:pPr>
            <a:r>
              <a:rPr lang="en-US" sz="3399">
                <a:solidFill>
                  <a:srgbClr val="FFFFFF"/>
                </a:solidFill>
                <a:latin typeface="Canva Sans"/>
                <a:ea typeface="Canva Sans"/>
                <a:cs typeface="Canva Sans"/>
                <a:sym typeface="Canva Sans"/>
              </a:rPr>
              <a:t>Task is to give the example of such a real-life situation where we use Data Analytics and link it with the data analytics process. explaining it with the process in Plan, Prepare, Process, Analyze, Share and Act.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grpSp>
        <p:nvGrpSpPr>
          <p:cNvPr id="2" name="Group 2"/>
          <p:cNvGrpSpPr/>
          <p:nvPr/>
        </p:nvGrpSpPr>
        <p:grpSpPr>
          <a:xfrm>
            <a:off x="5340765" y="1028700"/>
            <a:ext cx="5863589" cy="1565855"/>
            <a:chOff x="0" y="0"/>
            <a:chExt cx="7818119" cy="2087807"/>
          </a:xfrm>
        </p:grpSpPr>
        <p:sp>
          <p:nvSpPr>
            <p:cNvPr id="3" name="TextBox 3"/>
            <p:cNvSpPr txBox="1"/>
            <p:nvPr/>
          </p:nvSpPr>
          <p:spPr>
            <a:xfrm>
              <a:off x="0" y="228600"/>
              <a:ext cx="7818119" cy="1233683"/>
            </a:xfrm>
            <a:prstGeom prst="rect">
              <a:avLst/>
            </a:prstGeom>
          </p:spPr>
          <p:txBody>
            <a:bodyPr lIns="0" tIns="0" rIns="0" bIns="0" rtlCol="0" anchor="t">
              <a:spAutoFit/>
            </a:bodyPr>
            <a:lstStyle/>
            <a:p>
              <a:pPr algn="ctr">
                <a:lnSpc>
                  <a:spcPts val="6271"/>
                </a:lnSpc>
              </a:pPr>
              <a:r>
                <a:rPr lang="en-US" sz="7208">
                  <a:solidFill>
                    <a:srgbClr val="597CFF"/>
                  </a:solidFill>
                  <a:latin typeface="TAN Headline"/>
                  <a:ea typeface="TAN Headline"/>
                  <a:cs typeface="TAN Headline"/>
                  <a:sym typeface="TAN Headline"/>
                </a:rPr>
                <a:t>Scenario</a:t>
              </a:r>
            </a:p>
          </p:txBody>
        </p:sp>
        <p:sp>
          <p:nvSpPr>
            <p:cNvPr id="4" name="TextBox 4"/>
            <p:cNvSpPr txBox="1"/>
            <p:nvPr/>
          </p:nvSpPr>
          <p:spPr>
            <a:xfrm>
              <a:off x="0" y="1283328"/>
              <a:ext cx="7818119" cy="804478"/>
            </a:xfrm>
            <a:prstGeom prst="rect">
              <a:avLst/>
            </a:prstGeom>
          </p:spPr>
          <p:txBody>
            <a:bodyPr lIns="0" tIns="0" rIns="0" bIns="0" rtlCol="0" anchor="t">
              <a:spAutoFit/>
            </a:bodyPr>
            <a:lstStyle/>
            <a:p>
              <a:pPr algn="ctr">
                <a:lnSpc>
                  <a:spcPts val="5186"/>
                </a:lnSpc>
              </a:pPr>
              <a:endParaRPr/>
            </a:p>
          </p:txBody>
        </p:sp>
      </p:grpSp>
      <p:sp>
        <p:nvSpPr>
          <p:cNvPr id="5" name="TextBox 5"/>
          <p:cNvSpPr txBox="1"/>
          <p:nvPr/>
        </p:nvSpPr>
        <p:spPr>
          <a:xfrm>
            <a:off x="2565054" y="3911136"/>
            <a:ext cx="11415010" cy="3017179"/>
          </a:xfrm>
          <a:prstGeom prst="rect">
            <a:avLst/>
          </a:prstGeom>
        </p:spPr>
        <p:txBody>
          <a:bodyPr lIns="0" tIns="0" rIns="0" bIns="0" rtlCol="0" anchor="t">
            <a:spAutoFit/>
          </a:bodyPr>
          <a:lstStyle/>
          <a:p>
            <a:pPr marL="747755" lvl="1" indent="-373878" algn="l">
              <a:lnSpc>
                <a:spcPts val="4848"/>
              </a:lnSpc>
              <a:buFont typeface="Arial"/>
              <a:buChar char="•"/>
            </a:pPr>
            <a:r>
              <a:rPr lang="en-US" sz="3463">
                <a:solidFill>
                  <a:srgbClr val="FFFFFF"/>
                </a:solidFill>
                <a:latin typeface="Canva Sans"/>
                <a:ea typeface="Canva Sans"/>
                <a:cs typeface="Canva Sans"/>
                <a:sym typeface="Canva Sans"/>
              </a:rPr>
              <a:t>We are living in the time where mobile is a basic need and is part of our daily life. </a:t>
            </a:r>
          </a:p>
          <a:p>
            <a:pPr algn="l">
              <a:lnSpc>
                <a:spcPts val="4848"/>
              </a:lnSpc>
            </a:pPr>
            <a:endParaRPr lang="en-US" sz="3463">
              <a:solidFill>
                <a:srgbClr val="FFFFFF"/>
              </a:solidFill>
              <a:latin typeface="Canva Sans"/>
              <a:ea typeface="Canva Sans"/>
              <a:cs typeface="Canva Sans"/>
              <a:sym typeface="Canva Sans"/>
            </a:endParaRPr>
          </a:p>
          <a:p>
            <a:pPr marL="747755" lvl="1" indent="-373878" algn="l">
              <a:lnSpc>
                <a:spcPts val="4848"/>
              </a:lnSpc>
              <a:buFont typeface="Arial"/>
              <a:buChar char="•"/>
            </a:pPr>
            <a:r>
              <a:rPr lang="en-US" sz="3463">
                <a:solidFill>
                  <a:srgbClr val="FFFFFF"/>
                </a:solidFill>
                <a:latin typeface="Canva Sans"/>
                <a:ea typeface="Canva Sans"/>
                <a:cs typeface="Canva Sans"/>
                <a:sym typeface="Canva Sans"/>
              </a:rPr>
              <a:t>So, let us take an example of Data analysis for Buying a new mobile.</a:t>
            </a:r>
          </a:p>
        </p:txBody>
      </p:sp>
      <p:sp>
        <p:nvSpPr>
          <p:cNvPr id="6" name="Freeform 6"/>
          <p:cNvSpPr/>
          <p:nvPr/>
        </p:nvSpPr>
        <p:spPr>
          <a:xfrm>
            <a:off x="3256664"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29000"/>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825709" y="3611276"/>
            <a:ext cx="1321643" cy="1200881"/>
            <a:chOff x="0" y="0"/>
            <a:chExt cx="765870" cy="695890"/>
          </a:xfrm>
        </p:grpSpPr>
        <p:sp>
          <p:nvSpPr>
            <p:cNvPr id="3" name="Freeform 3"/>
            <p:cNvSpPr/>
            <p:nvPr/>
          </p:nvSpPr>
          <p:spPr>
            <a:xfrm>
              <a:off x="0" y="0"/>
              <a:ext cx="765870" cy="695890"/>
            </a:xfrm>
            <a:custGeom>
              <a:avLst/>
              <a:gdLst/>
              <a:ahLst/>
              <a:cxnLst/>
              <a:rect l="l" t="t" r="r" b="b"/>
              <a:pathLst>
                <a:path w="765870" h="695890">
                  <a:moveTo>
                    <a:pt x="0" y="0"/>
                  </a:moveTo>
                  <a:lnTo>
                    <a:pt x="562670" y="0"/>
                  </a:lnTo>
                  <a:lnTo>
                    <a:pt x="765870" y="347945"/>
                  </a:lnTo>
                  <a:lnTo>
                    <a:pt x="562670" y="695890"/>
                  </a:lnTo>
                  <a:lnTo>
                    <a:pt x="0" y="695890"/>
                  </a:lnTo>
                  <a:lnTo>
                    <a:pt x="203200" y="347945"/>
                  </a:lnTo>
                  <a:lnTo>
                    <a:pt x="0" y="0"/>
                  </a:lnTo>
                  <a:close/>
                </a:path>
              </a:pathLst>
            </a:custGeom>
            <a:solidFill>
              <a:srgbClr val="597CFF"/>
            </a:solidFill>
          </p:spPr>
        </p:sp>
        <p:sp>
          <p:nvSpPr>
            <p:cNvPr id="4" name="TextBox 4"/>
            <p:cNvSpPr txBox="1"/>
            <p:nvPr/>
          </p:nvSpPr>
          <p:spPr>
            <a:xfrm>
              <a:off x="177800" y="-38100"/>
              <a:ext cx="511870" cy="733990"/>
            </a:xfrm>
            <a:prstGeom prst="rect">
              <a:avLst/>
            </a:prstGeom>
          </p:spPr>
          <p:txBody>
            <a:bodyPr lIns="50800" tIns="50800" rIns="50800" bIns="50800" rtlCol="0" anchor="ctr"/>
            <a:lstStyle/>
            <a:p>
              <a:pPr algn="ctr">
                <a:lnSpc>
                  <a:spcPts val="3042"/>
                </a:lnSpc>
              </a:pPr>
              <a:endParaRPr/>
            </a:p>
          </p:txBody>
        </p:sp>
      </p:grpSp>
      <p:grpSp>
        <p:nvGrpSpPr>
          <p:cNvPr id="5" name="Group 5"/>
          <p:cNvGrpSpPr/>
          <p:nvPr/>
        </p:nvGrpSpPr>
        <p:grpSpPr>
          <a:xfrm rot="5400000">
            <a:off x="3804430" y="7975759"/>
            <a:ext cx="1364200" cy="1200881"/>
            <a:chOff x="0" y="0"/>
            <a:chExt cx="790532" cy="695890"/>
          </a:xfrm>
        </p:grpSpPr>
        <p:sp>
          <p:nvSpPr>
            <p:cNvPr id="6" name="Freeform 6"/>
            <p:cNvSpPr/>
            <p:nvPr/>
          </p:nvSpPr>
          <p:spPr>
            <a:xfrm>
              <a:off x="0" y="0"/>
              <a:ext cx="790531" cy="695890"/>
            </a:xfrm>
            <a:custGeom>
              <a:avLst/>
              <a:gdLst/>
              <a:ahLst/>
              <a:cxnLst/>
              <a:rect l="l" t="t" r="r" b="b"/>
              <a:pathLst>
                <a:path w="790531" h="695890">
                  <a:moveTo>
                    <a:pt x="0" y="0"/>
                  </a:moveTo>
                  <a:lnTo>
                    <a:pt x="587331" y="0"/>
                  </a:lnTo>
                  <a:lnTo>
                    <a:pt x="790531" y="347945"/>
                  </a:lnTo>
                  <a:lnTo>
                    <a:pt x="587331" y="695890"/>
                  </a:lnTo>
                  <a:lnTo>
                    <a:pt x="0" y="695890"/>
                  </a:lnTo>
                  <a:lnTo>
                    <a:pt x="203200" y="347945"/>
                  </a:lnTo>
                  <a:lnTo>
                    <a:pt x="0" y="0"/>
                  </a:lnTo>
                  <a:close/>
                </a:path>
              </a:pathLst>
            </a:custGeom>
            <a:solidFill>
              <a:srgbClr val="597CFF"/>
            </a:solidFill>
          </p:spPr>
        </p:sp>
        <p:sp>
          <p:nvSpPr>
            <p:cNvPr id="7" name="TextBox 7"/>
            <p:cNvSpPr txBox="1"/>
            <p:nvPr/>
          </p:nvSpPr>
          <p:spPr>
            <a:xfrm>
              <a:off x="177800" y="-38100"/>
              <a:ext cx="536532" cy="733990"/>
            </a:xfrm>
            <a:prstGeom prst="rect">
              <a:avLst/>
            </a:prstGeom>
          </p:spPr>
          <p:txBody>
            <a:bodyPr lIns="50800" tIns="50800" rIns="50800" bIns="50800" rtlCol="0" anchor="ctr"/>
            <a:lstStyle/>
            <a:p>
              <a:pPr algn="ctr">
                <a:lnSpc>
                  <a:spcPts val="3042"/>
                </a:lnSpc>
              </a:pPr>
              <a:endParaRPr/>
            </a:p>
          </p:txBody>
        </p:sp>
      </p:grpSp>
      <p:grpSp>
        <p:nvGrpSpPr>
          <p:cNvPr id="8" name="Group 8"/>
          <p:cNvGrpSpPr/>
          <p:nvPr/>
        </p:nvGrpSpPr>
        <p:grpSpPr>
          <a:xfrm rot="5400000">
            <a:off x="3822959" y="2521713"/>
            <a:ext cx="1327143" cy="1200881"/>
            <a:chOff x="0" y="0"/>
            <a:chExt cx="769057" cy="695890"/>
          </a:xfrm>
        </p:grpSpPr>
        <p:sp>
          <p:nvSpPr>
            <p:cNvPr id="9" name="Freeform 9"/>
            <p:cNvSpPr/>
            <p:nvPr/>
          </p:nvSpPr>
          <p:spPr>
            <a:xfrm>
              <a:off x="0" y="0"/>
              <a:ext cx="769057" cy="695890"/>
            </a:xfrm>
            <a:custGeom>
              <a:avLst/>
              <a:gdLst/>
              <a:ahLst/>
              <a:cxnLst/>
              <a:rect l="l" t="t" r="r" b="b"/>
              <a:pathLst>
                <a:path w="769057" h="695890">
                  <a:moveTo>
                    <a:pt x="0" y="0"/>
                  </a:moveTo>
                  <a:lnTo>
                    <a:pt x="565857" y="0"/>
                  </a:lnTo>
                  <a:lnTo>
                    <a:pt x="769057" y="347945"/>
                  </a:lnTo>
                  <a:lnTo>
                    <a:pt x="565857" y="695890"/>
                  </a:lnTo>
                  <a:lnTo>
                    <a:pt x="0" y="695890"/>
                  </a:lnTo>
                  <a:lnTo>
                    <a:pt x="203200" y="347945"/>
                  </a:lnTo>
                  <a:lnTo>
                    <a:pt x="0" y="0"/>
                  </a:lnTo>
                  <a:close/>
                </a:path>
              </a:pathLst>
            </a:custGeom>
            <a:solidFill>
              <a:srgbClr val="597CFF"/>
            </a:solidFill>
          </p:spPr>
        </p:sp>
        <p:sp>
          <p:nvSpPr>
            <p:cNvPr id="10" name="TextBox 10"/>
            <p:cNvSpPr txBox="1"/>
            <p:nvPr/>
          </p:nvSpPr>
          <p:spPr>
            <a:xfrm>
              <a:off x="177800" y="-38100"/>
              <a:ext cx="515057" cy="733990"/>
            </a:xfrm>
            <a:prstGeom prst="rect">
              <a:avLst/>
            </a:prstGeom>
          </p:spPr>
          <p:txBody>
            <a:bodyPr lIns="50800" tIns="50800" rIns="50800" bIns="50800" rtlCol="0" anchor="ctr"/>
            <a:lstStyle/>
            <a:p>
              <a:pPr algn="ctr">
                <a:lnSpc>
                  <a:spcPts val="3042"/>
                </a:lnSpc>
              </a:pPr>
              <a:endParaRPr/>
            </a:p>
          </p:txBody>
        </p:sp>
      </p:grpSp>
      <p:grpSp>
        <p:nvGrpSpPr>
          <p:cNvPr id="11" name="Group 11"/>
          <p:cNvGrpSpPr/>
          <p:nvPr/>
        </p:nvGrpSpPr>
        <p:grpSpPr>
          <a:xfrm rot="5400000">
            <a:off x="3829634" y="4699328"/>
            <a:ext cx="1313793" cy="1200881"/>
            <a:chOff x="0" y="0"/>
            <a:chExt cx="761321" cy="695890"/>
          </a:xfrm>
        </p:grpSpPr>
        <p:sp>
          <p:nvSpPr>
            <p:cNvPr id="12" name="Freeform 12"/>
            <p:cNvSpPr/>
            <p:nvPr/>
          </p:nvSpPr>
          <p:spPr>
            <a:xfrm>
              <a:off x="0" y="0"/>
              <a:ext cx="761321" cy="695890"/>
            </a:xfrm>
            <a:custGeom>
              <a:avLst/>
              <a:gdLst/>
              <a:ahLst/>
              <a:cxnLst/>
              <a:rect l="l" t="t" r="r" b="b"/>
              <a:pathLst>
                <a:path w="761321" h="695890">
                  <a:moveTo>
                    <a:pt x="0" y="0"/>
                  </a:moveTo>
                  <a:lnTo>
                    <a:pt x="558121" y="0"/>
                  </a:lnTo>
                  <a:lnTo>
                    <a:pt x="761321" y="347945"/>
                  </a:lnTo>
                  <a:lnTo>
                    <a:pt x="558121" y="695890"/>
                  </a:lnTo>
                  <a:lnTo>
                    <a:pt x="0" y="695890"/>
                  </a:lnTo>
                  <a:lnTo>
                    <a:pt x="203200" y="347945"/>
                  </a:lnTo>
                  <a:lnTo>
                    <a:pt x="0" y="0"/>
                  </a:lnTo>
                  <a:close/>
                </a:path>
              </a:pathLst>
            </a:custGeom>
            <a:solidFill>
              <a:srgbClr val="597CFF"/>
            </a:solidFill>
          </p:spPr>
        </p:sp>
        <p:sp>
          <p:nvSpPr>
            <p:cNvPr id="13" name="TextBox 13"/>
            <p:cNvSpPr txBox="1"/>
            <p:nvPr/>
          </p:nvSpPr>
          <p:spPr>
            <a:xfrm>
              <a:off x="177800" y="-38100"/>
              <a:ext cx="507321" cy="733990"/>
            </a:xfrm>
            <a:prstGeom prst="rect">
              <a:avLst/>
            </a:prstGeom>
          </p:spPr>
          <p:txBody>
            <a:bodyPr lIns="50800" tIns="50800" rIns="50800" bIns="50800" rtlCol="0" anchor="ctr"/>
            <a:lstStyle/>
            <a:p>
              <a:pPr algn="ctr">
                <a:lnSpc>
                  <a:spcPts val="3042"/>
                </a:lnSpc>
              </a:pPr>
              <a:endParaRPr/>
            </a:p>
          </p:txBody>
        </p:sp>
      </p:grpSp>
      <p:grpSp>
        <p:nvGrpSpPr>
          <p:cNvPr id="14" name="Group 14"/>
          <p:cNvGrpSpPr/>
          <p:nvPr/>
        </p:nvGrpSpPr>
        <p:grpSpPr>
          <a:xfrm rot="5400000">
            <a:off x="3816857" y="5788849"/>
            <a:ext cx="1339348" cy="1200881"/>
            <a:chOff x="0" y="0"/>
            <a:chExt cx="776130" cy="695890"/>
          </a:xfrm>
        </p:grpSpPr>
        <p:sp>
          <p:nvSpPr>
            <p:cNvPr id="15" name="Freeform 15"/>
            <p:cNvSpPr/>
            <p:nvPr/>
          </p:nvSpPr>
          <p:spPr>
            <a:xfrm>
              <a:off x="0" y="0"/>
              <a:ext cx="776130" cy="695890"/>
            </a:xfrm>
            <a:custGeom>
              <a:avLst/>
              <a:gdLst/>
              <a:ahLst/>
              <a:cxnLst/>
              <a:rect l="l" t="t" r="r" b="b"/>
              <a:pathLst>
                <a:path w="776130" h="695890">
                  <a:moveTo>
                    <a:pt x="0" y="0"/>
                  </a:moveTo>
                  <a:lnTo>
                    <a:pt x="572930" y="0"/>
                  </a:lnTo>
                  <a:lnTo>
                    <a:pt x="776130" y="347945"/>
                  </a:lnTo>
                  <a:lnTo>
                    <a:pt x="572930" y="695890"/>
                  </a:lnTo>
                  <a:lnTo>
                    <a:pt x="0" y="695890"/>
                  </a:lnTo>
                  <a:lnTo>
                    <a:pt x="203200" y="347945"/>
                  </a:lnTo>
                  <a:lnTo>
                    <a:pt x="0" y="0"/>
                  </a:lnTo>
                  <a:close/>
                </a:path>
              </a:pathLst>
            </a:custGeom>
            <a:solidFill>
              <a:srgbClr val="597CFF"/>
            </a:solidFill>
          </p:spPr>
        </p:sp>
        <p:sp>
          <p:nvSpPr>
            <p:cNvPr id="16" name="TextBox 16"/>
            <p:cNvSpPr txBox="1"/>
            <p:nvPr/>
          </p:nvSpPr>
          <p:spPr>
            <a:xfrm>
              <a:off x="177800" y="-38100"/>
              <a:ext cx="522130" cy="733990"/>
            </a:xfrm>
            <a:prstGeom prst="rect">
              <a:avLst/>
            </a:prstGeom>
          </p:spPr>
          <p:txBody>
            <a:bodyPr lIns="50800" tIns="50800" rIns="50800" bIns="50800" rtlCol="0" anchor="ctr"/>
            <a:lstStyle/>
            <a:p>
              <a:pPr algn="ctr">
                <a:lnSpc>
                  <a:spcPts val="3042"/>
                </a:lnSpc>
              </a:pPr>
              <a:endParaRPr/>
            </a:p>
          </p:txBody>
        </p:sp>
      </p:grpSp>
      <p:grpSp>
        <p:nvGrpSpPr>
          <p:cNvPr id="17" name="Group 17"/>
          <p:cNvGrpSpPr/>
          <p:nvPr/>
        </p:nvGrpSpPr>
        <p:grpSpPr>
          <a:xfrm rot="5400000">
            <a:off x="3823185" y="6881949"/>
            <a:ext cx="1326692" cy="1200881"/>
            <a:chOff x="0" y="0"/>
            <a:chExt cx="768796" cy="695890"/>
          </a:xfrm>
        </p:grpSpPr>
        <p:sp>
          <p:nvSpPr>
            <p:cNvPr id="18" name="Freeform 18"/>
            <p:cNvSpPr/>
            <p:nvPr/>
          </p:nvSpPr>
          <p:spPr>
            <a:xfrm>
              <a:off x="0" y="0"/>
              <a:ext cx="768796" cy="695890"/>
            </a:xfrm>
            <a:custGeom>
              <a:avLst/>
              <a:gdLst/>
              <a:ahLst/>
              <a:cxnLst/>
              <a:rect l="l" t="t" r="r" b="b"/>
              <a:pathLst>
                <a:path w="768796" h="695890">
                  <a:moveTo>
                    <a:pt x="0" y="0"/>
                  </a:moveTo>
                  <a:lnTo>
                    <a:pt x="565596" y="0"/>
                  </a:lnTo>
                  <a:lnTo>
                    <a:pt x="768796" y="347945"/>
                  </a:lnTo>
                  <a:lnTo>
                    <a:pt x="565596" y="695890"/>
                  </a:lnTo>
                  <a:lnTo>
                    <a:pt x="0" y="695890"/>
                  </a:lnTo>
                  <a:lnTo>
                    <a:pt x="203200" y="347945"/>
                  </a:lnTo>
                  <a:lnTo>
                    <a:pt x="0" y="0"/>
                  </a:lnTo>
                  <a:close/>
                </a:path>
              </a:pathLst>
            </a:custGeom>
            <a:solidFill>
              <a:srgbClr val="597CFF"/>
            </a:solidFill>
          </p:spPr>
        </p:sp>
        <p:sp>
          <p:nvSpPr>
            <p:cNvPr id="19" name="TextBox 19"/>
            <p:cNvSpPr txBox="1"/>
            <p:nvPr/>
          </p:nvSpPr>
          <p:spPr>
            <a:xfrm>
              <a:off x="177800" y="-38100"/>
              <a:ext cx="514796" cy="733990"/>
            </a:xfrm>
            <a:prstGeom prst="rect">
              <a:avLst/>
            </a:prstGeom>
          </p:spPr>
          <p:txBody>
            <a:bodyPr lIns="50800" tIns="50800" rIns="50800" bIns="50800" rtlCol="0" anchor="ctr"/>
            <a:lstStyle/>
            <a:p>
              <a:pPr algn="ctr">
                <a:lnSpc>
                  <a:spcPts val="3042"/>
                </a:lnSpc>
              </a:pPr>
              <a:endParaRPr/>
            </a:p>
          </p:txBody>
        </p:sp>
      </p:grpSp>
      <p:grpSp>
        <p:nvGrpSpPr>
          <p:cNvPr id="20" name="Group 20"/>
          <p:cNvGrpSpPr/>
          <p:nvPr/>
        </p:nvGrpSpPr>
        <p:grpSpPr>
          <a:xfrm>
            <a:off x="5136511" y="3550894"/>
            <a:ext cx="9314939" cy="982818"/>
            <a:chOff x="0" y="0"/>
            <a:chExt cx="3851772" cy="406400"/>
          </a:xfrm>
        </p:grpSpPr>
        <p:sp>
          <p:nvSpPr>
            <p:cNvPr id="21" name="Freeform 21"/>
            <p:cNvSpPr/>
            <p:nvPr/>
          </p:nvSpPr>
          <p:spPr>
            <a:xfrm>
              <a:off x="0" y="0"/>
              <a:ext cx="3851772" cy="406400"/>
            </a:xfrm>
            <a:custGeom>
              <a:avLst/>
              <a:gdLst/>
              <a:ahLst/>
              <a:cxnLst/>
              <a:rect l="l" t="t" r="r" b="b"/>
              <a:pathLst>
                <a:path w="3851772" h="406400">
                  <a:moveTo>
                    <a:pt x="3648572" y="0"/>
                  </a:moveTo>
                  <a:lnTo>
                    <a:pt x="0" y="0"/>
                  </a:lnTo>
                  <a:lnTo>
                    <a:pt x="0" y="406400"/>
                  </a:lnTo>
                  <a:lnTo>
                    <a:pt x="3648572" y="406400"/>
                  </a:lnTo>
                  <a:lnTo>
                    <a:pt x="3851772" y="203200"/>
                  </a:lnTo>
                  <a:lnTo>
                    <a:pt x="3648572" y="0"/>
                  </a:lnTo>
                  <a:close/>
                </a:path>
              </a:pathLst>
            </a:custGeom>
            <a:solidFill>
              <a:srgbClr val="004AAD"/>
            </a:solidFill>
          </p:spPr>
        </p:sp>
        <p:sp>
          <p:nvSpPr>
            <p:cNvPr id="22" name="TextBox 22"/>
            <p:cNvSpPr txBox="1"/>
            <p:nvPr/>
          </p:nvSpPr>
          <p:spPr>
            <a:xfrm>
              <a:off x="0" y="-38100"/>
              <a:ext cx="3737472" cy="444500"/>
            </a:xfrm>
            <a:prstGeom prst="rect">
              <a:avLst/>
            </a:prstGeom>
          </p:spPr>
          <p:txBody>
            <a:bodyPr lIns="50800" tIns="50800" rIns="50800" bIns="50800" rtlCol="0" anchor="ctr"/>
            <a:lstStyle/>
            <a:p>
              <a:pPr marL="469225" lvl="1" indent="-234612" algn="l">
                <a:lnSpc>
                  <a:spcPts val="3042"/>
                </a:lnSpc>
                <a:buFont typeface="Arial"/>
                <a:buChar char="•"/>
              </a:pPr>
              <a:r>
                <a:rPr lang="en-US" sz="2173" spc="217">
                  <a:solidFill>
                    <a:srgbClr val="FFFFFF"/>
                  </a:solidFill>
                  <a:latin typeface="Fraunces"/>
                  <a:ea typeface="Fraunces"/>
                  <a:cs typeface="Fraunces"/>
                  <a:sym typeface="Fraunces"/>
                </a:rPr>
                <a:t>checking our limitations, how much You are willing to spend and how to get that money</a:t>
              </a:r>
            </a:p>
          </p:txBody>
        </p:sp>
      </p:grpSp>
      <p:sp>
        <p:nvSpPr>
          <p:cNvPr id="23" name="TextBox 23"/>
          <p:cNvSpPr txBox="1"/>
          <p:nvPr/>
        </p:nvSpPr>
        <p:spPr>
          <a:xfrm>
            <a:off x="4125894" y="2828374"/>
            <a:ext cx="721272" cy="460525"/>
          </a:xfrm>
          <a:prstGeom prst="rect">
            <a:avLst/>
          </a:prstGeom>
        </p:spPr>
        <p:txBody>
          <a:bodyPr lIns="0" tIns="0" rIns="0" bIns="0" rtlCol="0" anchor="t">
            <a:spAutoFit/>
          </a:bodyPr>
          <a:lstStyle/>
          <a:p>
            <a:pPr algn="ctr">
              <a:lnSpc>
                <a:spcPts val="3748"/>
              </a:lnSpc>
            </a:pPr>
            <a:r>
              <a:rPr lang="en-US" sz="2677">
                <a:solidFill>
                  <a:srgbClr val="FFFFFF"/>
                </a:solidFill>
                <a:latin typeface="Canva Sans"/>
                <a:ea typeface="Canva Sans"/>
                <a:cs typeface="Canva Sans"/>
                <a:sym typeface="Canva Sans"/>
              </a:rPr>
              <a:t>Plan</a:t>
            </a:r>
          </a:p>
        </p:txBody>
      </p:sp>
      <p:sp>
        <p:nvSpPr>
          <p:cNvPr id="24" name="TextBox 24"/>
          <p:cNvSpPr txBox="1"/>
          <p:nvPr/>
        </p:nvSpPr>
        <p:spPr>
          <a:xfrm>
            <a:off x="3836550" y="3894709"/>
            <a:ext cx="1299962" cy="400570"/>
          </a:xfrm>
          <a:prstGeom prst="rect">
            <a:avLst/>
          </a:prstGeom>
        </p:spPr>
        <p:txBody>
          <a:bodyPr lIns="0" tIns="0" rIns="0" bIns="0" rtlCol="0" anchor="t">
            <a:spAutoFit/>
          </a:bodyPr>
          <a:lstStyle/>
          <a:p>
            <a:pPr algn="ctr">
              <a:lnSpc>
                <a:spcPts val="3358"/>
              </a:lnSpc>
            </a:pPr>
            <a:r>
              <a:rPr lang="en-US" sz="2398">
                <a:solidFill>
                  <a:srgbClr val="FFFFFF"/>
                </a:solidFill>
                <a:latin typeface="Canva Sans"/>
                <a:ea typeface="Canva Sans"/>
                <a:cs typeface="Canva Sans"/>
                <a:sym typeface="Canva Sans"/>
              </a:rPr>
              <a:t>Prepare</a:t>
            </a:r>
          </a:p>
        </p:txBody>
      </p:sp>
      <p:sp>
        <p:nvSpPr>
          <p:cNvPr id="25" name="TextBox 25"/>
          <p:cNvSpPr txBox="1"/>
          <p:nvPr/>
        </p:nvSpPr>
        <p:spPr>
          <a:xfrm>
            <a:off x="3904479" y="5030925"/>
            <a:ext cx="1182492" cy="407324"/>
          </a:xfrm>
          <a:prstGeom prst="rect">
            <a:avLst/>
          </a:prstGeom>
        </p:spPr>
        <p:txBody>
          <a:bodyPr lIns="0" tIns="0" rIns="0" bIns="0" rtlCol="0" anchor="t">
            <a:spAutoFit/>
          </a:bodyPr>
          <a:lstStyle/>
          <a:p>
            <a:pPr algn="ctr">
              <a:lnSpc>
                <a:spcPts val="3421"/>
              </a:lnSpc>
            </a:pPr>
            <a:r>
              <a:rPr lang="en-US" sz="2443">
                <a:solidFill>
                  <a:srgbClr val="FFFFFF"/>
                </a:solidFill>
                <a:latin typeface="Canva Sans"/>
                <a:ea typeface="Canva Sans"/>
                <a:cs typeface="Canva Sans"/>
                <a:sym typeface="Canva Sans"/>
              </a:rPr>
              <a:t>Process</a:t>
            </a:r>
          </a:p>
        </p:txBody>
      </p:sp>
      <p:sp>
        <p:nvSpPr>
          <p:cNvPr id="26" name="TextBox 26"/>
          <p:cNvSpPr txBox="1"/>
          <p:nvPr/>
        </p:nvSpPr>
        <p:spPr>
          <a:xfrm>
            <a:off x="3886090" y="6034743"/>
            <a:ext cx="1182492" cy="422570"/>
          </a:xfrm>
          <a:prstGeom prst="rect">
            <a:avLst/>
          </a:prstGeom>
        </p:spPr>
        <p:txBody>
          <a:bodyPr lIns="0" tIns="0" rIns="0" bIns="0" rtlCol="0" anchor="t">
            <a:spAutoFit/>
          </a:bodyPr>
          <a:lstStyle/>
          <a:p>
            <a:pPr algn="ctr">
              <a:lnSpc>
                <a:spcPts val="3474"/>
              </a:lnSpc>
            </a:pPr>
            <a:r>
              <a:rPr lang="en-US" sz="2481">
                <a:solidFill>
                  <a:srgbClr val="FFFFFF"/>
                </a:solidFill>
                <a:latin typeface="Canva Sans"/>
                <a:ea typeface="Canva Sans"/>
                <a:cs typeface="Canva Sans"/>
                <a:sym typeface="Canva Sans"/>
              </a:rPr>
              <a:t>Analyze</a:t>
            </a:r>
          </a:p>
        </p:txBody>
      </p:sp>
      <p:sp>
        <p:nvSpPr>
          <p:cNvPr id="27" name="TextBox 27"/>
          <p:cNvSpPr txBox="1"/>
          <p:nvPr/>
        </p:nvSpPr>
        <p:spPr>
          <a:xfrm>
            <a:off x="4013393" y="7137472"/>
            <a:ext cx="927887" cy="444866"/>
          </a:xfrm>
          <a:prstGeom prst="rect">
            <a:avLst/>
          </a:prstGeom>
        </p:spPr>
        <p:txBody>
          <a:bodyPr lIns="0" tIns="0" rIns="0" bIns="0" rtlCol="0" anchor="t">
            <a:spAutoFit/>
          </a:bodyPr>
          <a:lstStyle/>
          <a:p>
            <a:pPr algn="ctr">
              <a:lnSpc>
                <a:spcPts val="3680"/>
              </a:lnSpc>
            </a:pPr>
            <a:r>
              <a:rPr lang="en-US" sz="2629">
                <a:solidFill>
                  <a:srgbClr val="FFFFFF"/>
                </a:solidFill>
                <a:latin typeface="Canva Sans"/>
                <a:ea typeface="Canva Sans"/>
                <a:cs typeface="Canva Sans"/>
                <a:sym typeface="Canva Sans"/>
              </a:rPr>
              <a:t>Share</a:t>
            </a:r>
          </a:p>
        </p:txBody>
      </p:sp>
      <p:sp>
        <p:nvSpPr>
          <p:cNvPr id="28" name="TextBox 28"/>
          <p:cNvSpPr txBox="1"/>
          <p:nvPr/>
        </p:nvSpPr>
        <p:spPr>
          <a:xfrm>
            <a:off x="4239361" y="8337232"/>
            <a:ext cx="546267" cy="444866"/>
          </a:xfrm>
          <a:prstGeom prst="rect">
            <a:avLst/>
          </a:prstGeom>
        </p:spPr>
        <p:txBody>
          <a:bodyPr lIns="0" tIns="0" rIns="0" bIns="0" rtlCol="0" anchor="t">
            <a:spAutoFit/>
          </a:bodyPr>
          <a:lstStyle/>
          <a:p>
            <a:pPr algn="ctr">
              <a:lnSpc>
                <a:spcPts val="3680"/>
              </a:lnSpc>
            </a:pPr>
            <a:r>
              <a:rPr lang="en-US" sz="2629">
                <a:solidFill>
                  <a:srgbClr val="FFFFFF"/>
                </a:solidFill>
                <a:latin typeface="Canva Sans"/>
                <a:ea typeface="Canva Sans"/>
                <a:cs typeface="Canva Sans"/>
                <a:sym typeface="Canva Sans"/>
              </a:rPr>
              <a:t>Act</a:t>
            </a:r>
          </a:p>
        </p:txBody>
      </p:sp>
      <p:grpSp>
        <p:nvGrpSpPr>
          <p:cNvPr id="29" name="Group 29"/>
          <p:cNvGrpSpPr/>
          <p:nvPr/>
        </p:nvGrpSpPr>
        <p:grpSpPr>
          <a:xfrm>
            <a:off x="5136511" y="2458582"/>
            <a:ext cx="9314939" cy="982818"/>
            <a:chOff x="0" y="0"/>
            <a:chExt cx="3851772" cy="406400"/>
          </a:xfrm>
        </p:grpSpPr>
        <p:sp>
          <p:nvSpPr>
            <p:cNvPr id="30" name="Freeform 30"/>
            <p:cNvSpPr/>
            <p:nvPr/>
          </p:nvSpPr>
          <p:spPr>
            <a:xfrm>
              <a:off x="0" y="0"/>
              <a:ext cx="3851772" cy="406400"/>
            </a:xfrm>
            <a:custGeom>
              <a:avLst/>
              <a:gdLst/>
              <a:ahLst/>
              <a:cxnLst/>
              <a:rect l="l" t="t" r="r" b="b"/>
              <a:pathLst>
                <a:path w="3851772" h="406400">
                  <a:moveTo>
                    <a:pt x="3648572" y="0"/>
                  </a:moveTo>
                  <a:lnTo>
                    <a:pt x="0" y="0"/>
                  </a:lnTo>
                  <a:lnTo>
                    <a:pt x="0" y="406400"/>
                  </a:lnTo>
                  <a:lnTo>
                    <a:pt x="3648572" y="406400"/>
                  </a:lnTo>
                  <a:lnTo>
                    <a:pt x="3851772" y="203200"/>
                  </a:lnTo>
                  <a:lnTo>
                    <a:pt x="3648572" y="0"/>
                  </a:lnTo>
                  <a:close/>
                </a:path>
              </a:pathLst>
            </a:custGeom>
            <a:solidFill>
              <a:srgbClr val="004AAD"/>
            </a:solidFill>
          </p:spPr>
        </p:sp>
        <p:sp>
          <p:nvSpPr>
            <p:cNvPr id="31" name="TextBox 31"/>
            <p:cNvSpPr txBox="1"/>
            <p:nvPr/>
          </p:nvSpPr>
          <p:spPr>
            <a:xfrm>
              <a:off x="0" y="-38100"/>
              <a:ext cx="3737472" cy="444500"/>
            </a:xfrm>
            <a:prstGeom prst="rect">
              <a:avLst/>
            </a:prstGeom>
          </p:spPr>
          <p:txBody>
            <a:bodyPr lIns="50800" tIns="50800" rIns="50800" bIns="50800" rtlCol="0" anchor="ctr"/>
            <a:lstStyle/>
            <a:p>
              <a:pPr marL="469225" lvl="1" indent="-234612" algn="l">
                <a:lnSpc>
                  <a:spcPts val="3042"/>
                </a:lnSpc>
                <a:buFont typeface="Arial"/>
                <a:buChar char="•"/>
              </a:pPr>
              <a:r>
                <a:rPr lang="en-US" sz="2173" spc="217">
                  <a:solidFill>
                    <a:srgbClr val="FFFFFF"/>
                  </a:solidFill>
                  <a:latin typeface="Fraunces"/>
                  <a:ea typeface="Fraunces"/>
                  <a:cs typeface="Fraunces"/>
                  <a:sym typeface="Fraunces"/>
                </a:rPr>
                <a:t>PLAN TO BUY A MOBILE</a:t>
              </a:r>
            </a:p>
          </p:txBody>
        </p:sp>
      </p:grpSp>
      <p:grpSp>
        <p:nvGrpSpPr>
          <p:cNvPr id="32" name="Group 32"/>
          <p:cNvGrpSpPr/>
          <p:nvPr/>
        </p:nvGrpSpPr>
        <p:grpSpPr>
          <a:xfrm>
            <a:off x="5136511" y="4642872"/>
            <a:ext cx="9314939" cy="982818"/>
            <a:chOff x="0" y="0"/>
            <a:chExt cx="3851772" cy="406400"/>
          </a:xfrm>
        </p:grpSpPr>
        <p:sp>
          <p:nvSpPr>
            <p:cNvPr id="33" name="Freeform 33"/>
            <p:cNvSpPr/>
            <p:nvPr/>
          </p:nvSpPr>
          <p:spPr>
            <a:xfrm>
              <a:off x="0" y="0"/>
              <a:ext cx="3851772" cy="406400"/>
            </a:xfrm>
            <a:custGeom>
              <a:avLst/>
              <a:gdLst/>
              <a:ahLst/>
              <a:cxnLst/>
              <a:rect l="l" t="t" r="r" b="b"/>
              <a:pathLst>
                <a:path w="3851772" h="406400">
                  <a:moveTo>
                    <a:pt x="3648572" y="0"/>
                  </a:moveTo>
                  <a:lnTo>
                    <a:pt x="0" y="0"/>
                  </a:lnTo>
                  <a:lnTo>
                    <a:pt x="0" y="406400"/>
                  </a:lnTo>
                  <a:lnTo>
                    <a:pt x="3648572" y="406400"/>
                  </a:lnTo>
                  <a:lnTo>
                    <a:pt x="3851772" y="203200"/>
                  </a:lnTo>
                  <a:lnTo>
                    <a:pt x="3648572" y="0"/>
                  </a:lnTo>
                  <a:close/>
                </a:path>
              </a:pathLst>
            </a:custGeom>
            <a:solidFill>
              <a:srgbClr val="004AAD"/>
            </a:solidFill>
          </p:spPr>
        </p:sp>
        <p:sp>
          <p:nvSpPr>
            <p:cNvPr id="34" name="TextBox 34"/>
            <p:cNvSpPr txBox="1"/>
            <p:nvPr/>
          </p:nvSpPr>
          <p:spPr>
            <a:xfrm>
              <a:off x="0" y="-38100"/>
              <a:ext cx="3737472" cy="444500"/>
            </a:xfrm>
            <a:prstGeom prst="rect">
              <a:avLst/>
            </a:prstGeom>
          </p:spPr>
          <p:txBody>
            <a:bodyPr lIns="50800" tIns="50800" rIns="50800" bIns="50800" rtlCol="0" anchor="ctr"/>
            <a:lstStyle/>
            <a:p>
              <a:pPr marL="469225" lvl="1" indent="-234612" algn="l">
                <a:lnSpc>
                  <a:spcPts val="3042"/>
                </a:lnSpc>
                <a:buFont typeface="Arial"/>
                <a:buChar char="•"/>
              </a:pPr>
              <a:r>
                <a:rPr lang="en-US" sz="2173" spc="217">
                  <a:solidFill>
                    <a:srgbClr val="FFFFFF"/>
                  </a:solidFill>
                  <a:latin typeface="Fraunces"/>
                  <a:ea typeface="Fraunces"/>
                  <a:cs typeface="Fraunces"/>
                  <a:sym typeface="Fraunces"/>
                </a:rPr>
                <a:t>COLLECTING DATA ABOUT MOBILES</a:t>
              </a:r>
            </a:p>
          </p:txBody>
        </p:sp>
      </p:grpSp>
      <p:grpSp>
        <p:nvGrpSpPr>
          <p:cNvPr id="35" name="Group 35"/>
          <p:cNvGrpSpPr/>
          <p:nvPr/>
        </p:nvGrpSpPr>
        <p:grpSpPr>
          <a:xfrm>
            <a:off x="5136511" y="5734849"/>
            <a:ext cx="9314939" cy="982818"/>
            <a:chOff x="0" y="0"/>
            <a:chExt cx="3851772" cy="406400"/>
          </a:xfrm>
        </p:grpSpPr>
        <p:sp>
          <p:nvSpPr>
            <p:cNvPr id="36" name="Freeform 36"/>
            <p:cNvSpPr/>
            <p:nvPr/>
          </p:nvSpPr>
          <p:spPr>
            <a:xfrm>
              <a:off x="0" y="0"/>
              <a:ext cx="3851772" cy="406400"/>
            </a:xfrm>
            <a:custGeom>
              <a:avLst/>
              <a:gdLst/>
              <a:ahLst/>
              <a:cxnLst/>
              <a:rect l="l" t="t" r="r" b="b"/>
              <a:pathLst>
                <a:path w="3851772" h="406400">
                  <a:moveTo>
                    <a:pt x="3648572" y="0"/>
                  </a:moveTo>
                  <a:lnTo>
                    <a:pt x="0" y="0"/>
                  </a:lnTo>
                  <a:lnTo>
                    <a:pt x="0" y="406400"/>
                  </a:lnTo>
                  <a:lnTo>
                    <a:pt x="3648572" y="406400"/>
                  </a:lnTo>
                  <a:lnTo>
                    <a:pt x="3851772" y="203200"/>
                  </a:lnTo>
                  <a:lnTo>
                    <a:pt x="3648572" y="0"/>
                  </a:lnTo>
                  <a:close/>
                </a:path>
              </a:pathLst>
            </a:custGeom>
            <a:solidFill>
              <a:srgbClr val="004AAD"/>
            </a:solidFill>
          </p:spPr>
        </p:sp>
        <p:sp>
          <p:nvSpPr>
            <p:cNvPr id="37" name="TextBox 37"/>
            <p:cNvSpPr txBox="1"/>
            <p:nvPr/>
          </p:nvSpPr>
          <p:spPr>
            <a:xfrm>
              <a:off x="0" y="-38100"/>
              <a:ext cx="3737472" cy="444500"/>
            </a:xfrm>
            <a:prstGeom prst="rect">
              <a:avLst/>
            </a:prstGeom>
          </p:spPr>
          <p:txBody>
            <a:bodyPr lIns="50800" tIns="50800" rIns="50800" bIns="50800" rtlCol="0" anchor="ctr"/>
            <a:lstStyle/>
            <a:p>
              <a:pPr marL="469225" lvl="1" indent="-234612" algn="l">
                <a:lnSpc>
                  <a:spcPts val="3042"/>
                </a:lnSpc>
                <a:buFont typeface="Arial"/>
                <a:buChar char="•"/>
              </a:pPr>
              <a:r>
                <a:rPr lang="en-US" sz="2173" spc="217">
                  <a:solidFill>
                    <a:srgbClr val="FFFFFF"/>
                  </a:solidFill>
                  <a:latin typeface="Fraunces"/>
                  <a:ea typeface="Fraunces"/>
                  <a:cs typeface="Fraunces"/>
                  <a:sym typeface="Fraunces"/>
                </a:rPr>
                <a:t>COMPARING BETWEEN DIFFERENT BRANDS, MODELS AND MAKING DECISIONS</a:t>
              </a:r>
            </a:p>
          </p:txBody>
        </p:sp>
      </p:grpSp>
      <p:grpSp>
        <p:nvGrpSpPr>
          <p:cNvPr id="38" name="Group 38"/>
          <p:cNvGrpSpPr/>
          <p:nvPr/>
        </p:nvGrpSpPr>
        <p:grpSpPr>
          <a:xfrm>
            <a:off x="5136511" y="6826827"/>
            <a:ext cx="9314939" cy="982818"/>
            <a:chOff x="0" y="0"/>
            <a:chExt cx="3851772" cy="406400"/>
          </a:xfrm>
        </p:grpSpPr>
        <p:sp>
          <p:nvSpPr>
            <p:cNvPr id="39" name="Freeform 39"/>
            <p:cNvSpPr/>
            <p:nvPr/>
          </p:nvSpPr>
          <p:spPr>
            <a:xfrm>
              <a:off x="0" y="0"/>
              <a:ext cx="3851772" cy="406400"/>
            </a:xfrm>
            <a:custGeom>
              <a:avLst/>
              <a:gdLst/>
              <a:ahLst/>
              <a:cxnLst/>
              <a:rect l="l" t="t" r="r" b="b"/>
              <a:pathLst>
                <a:path w="3851772" h="406400">
                  <a:moveTo>
                    <a:pt x="3648572" y="0"/>
                  </a:moveTo>
                  <a:lnTo>
                    <a:pt x="0" y="0"/>
                  </a:lnTo>
                  <a:lnTo>
                    <a:pt x="0" y="406400"/>
                  </a:lnTo>
                  <a:lnTo>
                    <a:pt x="3648572" y="406400"/>
                  </a:lnTo>
                  <a:lnTo>
                    <a:pt x="3851772" y="203200"/>
                  </a:lnTo>
                  <a:lnTo>
                    <a:pt x="3648572" y="0"/>
                  </a:lnTo>
                  <a:close/>
                </a:path>
              </a:pathLst>
            </a:custGeom>
            <a:solidFill>
              <a:srgbClr val="004AAD"/>
            </a:solidFill>
          </p:spPr>
        </p:sp>
        <p:sp>
          <p:nvSpPr>
            <p:cNvPr id="40" name="TextBox 40"/>
            <p:cNvSpPr txBox="1"/>
            <p:nvPr/>
          </p:nvSpPr>
          <p:spPr>
            <a:xfrm>
              <a:off x="0" y="-38100"/>
              <a:ext cx="3737472" cy="444500"/>
            </a:xfrm>
            <a:prstGeom prst="rect">
              <a:avLst/>
            </a:prstGeom>
          </p:spPr>
          <p:txBody>
            <a:bodyPr lIns="50800" tIns="50800" rIns="50800" bIns="50800" rtlCol="0" anchor="ctr"/>
            <a:lstStyle/>
            <a:p>
              <a:pPr marL="469225" lvl="1" indent="-234612" algn="l">
                <a:lnSpc>
                  <a:spcPts val="3042"/>
                </a:lnSpc>
                <a:buFont typeface="Arial"/>
                <a:buChar char="•"/>
              </a:pPr>
              <a:r>
                <a:rPr lang="en-US" sz="2173" spc="217">
                  <a:solidFill>
                    <a:srgbClr val="FFFFFF"/>
                  </a:solidFill>
                  <a:latin typeface="Fraunces"/>
                  <a:ea typeface="Fraunces"/>
                  <a:cs typeface="Fraunces"/>
                  <a:sym typeface="Fraunces"/>
                </a:rPr>
                <a:t>Sharing details with others and To get the Best outcome </a:t>
              </a:r>
            </a:p>
          </p:txBody>
        </p:sp>
      </p:grpSp>
      <p:grpSp>
        <p:nvGrpSpPr>
          <p:cNvPr id="41" name="Group 41"/>
          <p:cNvGrpSpPr/>
          <p:nvPr/>
        </p:nvGrpSpPr>
        <p:grpSpPr>
          <a:xfrm>
            <a:off x="5136511" y="7918805"/>
            <a:ext cx="9314939" cy="982818"/>
            <a:chOff x="0" y="0"/>
            <a:chExt cx="3851772" cy="406400"/>
          </a:xfrm>
        </p:grpSpPr>
        <p:sp>
          <p:nvSpPr>
            <p:cNvPr id="42" name="Freeform 42"/>
            <p:cNvSpPr/>
            <p:nvPr/>
          </p:nvSpPr>
          <p:spPr>
            <a:xfrm>
              <a:off x="0" y="0"/>
              <a:ext cx="3851772" cy="406400"/>
            </a:xfrm>
            <a:custGeom>
              <a:avLst/>
              <a:gdLst/>
              <a:ahLst/>
              <a:cxnLst/>
              <a:rect l="l" t="t" r="r" b="b"/>
              <a:pathLst>
                <a:path w="3851772" h="406400">
                  <a:moveTo>
                    <a:pt x="3648572" y="0"/>
                  </a:moveTo>
                  <a:lnTo>
                    <a:pt x="0" y="0"/>
                  </a:lnTo>
                  <a:lnTo>
                    <a:pt x="0" y="406400"/>
                  </a:lnTo>
                  <a:lnTo>
                    <a:pt x="3648572" y="406400"/>
                  </a:lnTo>
                  <a:lnTo>
                    <a:pt x="3851772" y="203200"/>
                  </a:lnTo>
                  <a:lnTo>
                    <a:pt x="3648572" y="0"/>
                  </a:lnTo>
                  <a:close/>
                </a:path>
              </a:pathLst>
            </a:custGeom>
            <a:solidFill>
              <a:srgbClr val="004AAD"/>
            </a:solidFill>
          </p:spPr>
        </p:sp>
        <p:sp>
          <p:nvSpPr>
            <p:cNvPr id="43" name="TextBox 43"/>
            <p:cNvSpPr txBox="1"/>
            <p:nvPr/>
          </p:nvSpPr>
          <p:spPr>
            <a:xfrm>
              <a:off x="0" y="-38100"/>
              <a:ext cx="3737472" cy="444500"/>
            </a:xfrm>
            <a:prstGeom prst="rect">
              <a:avLst/>
            </a:prstGeom>
          </p:spPr>
          <p:txBody>
            <a:bodyPr lIns="50800" tIns="50800" rIns="50800" bIns="50800" rtlCol="0" anchor="ctr"/>
            <a:lstStyle/>
            <a:p>
              <a:pPr marL="469225" lvl="1" indent="-234612" algn="l">
                <a:lnSpc>
                  <a:spcPts val="3042"/>
                </a:lnSpc>
                <a:buFont typeface="Arial"/>
                <a:buChar char="•"/>
              </a:pPr>
              <a:r>
                <a:rPr lang="en-US" sz="2173" spc="217">
                  <a:solidFill>
                    <a:srgbClr val="FFFFFF"/>
                  </a:solidFill>
                  <a:latin typeface="Fraunces"/>
                  <a:ea typeface="Fraunces"/>
                  <a:cs typeface="Fraunces"/>
                  <a:sym typeface="Fraunces"/>
                </a:rPr>
                <a:t>Then you finally buy it!</a:t>
              </a:r>
            </a:p>
          </p:txBody>
        </p:sp>
      </p:grpSp>
      <p:sp>
        <p:nvSpPr>
          <p:cNvPr id="44" name="TextBox 44"/>
          <p:cNvSpPr txBox="1"/>
          <p:nvPr/>
        </p:nvSpPr>
        <p:spPr>
          <a:xfrm>
            <a:off x="3904479" y="888184"/>
            <a:ext cx="10546972" cy="805050"/>
          </a:xfrm>
          <a:prstGeom prst="rect">
            <a:avLst/>
          </a:prstGeom>
        </p:spPr>
        <p:txBody>
          <a:bodyPr lIns="0" tIns="0" rIns="0" bIns="0" rtlCol="0" anchor="t">
            <a:spAutoFit/>
          </a:bodyPr>
          <a:lstStyle/>
          <a:p>
            <a:pPr algn="ctr">
              <a:lnSpc>
                <a:spcPts val="6552"/>
              </a:lnSpc>
              <a:spcBef>
                <a:spcPct val="0"/>
              </a:spcBef>
            </a:pPr>
            <a:r>
              <a:rPr lang="en-US" sz="4680" u="none" strike="noStrike" spc="468">
                <a:solidFill>
                  <a:srgbClr val="FFFFFF"/>
                </a:solidFill>
                <a:latin typeface="Fraunces"/>
                <a:ea typeface="Fraunces"/>
                <a:cs typeface="Fraunces"/>
                <a:sym typeface="Fraunces"/>
              </a:rPr>
              <a:t>LETS SUMMARIZE THE STEPS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sp>
        <p:nvSpPr>
          <p:cNvPr id="2" name="TextBox 2"/>
          <p:cNvSpPr txBox="1"/>
          <p:nvPr/>
        </p:nvSpPr>
        <p:spPr>
          <a:xfrm>
            <a:off x="1253827" y="933450"/>
            <a:ext cx="15780346" cy="805050"/>
          </a:xfrm>
          <a:prstGeom prst="rect">
            <a:avLst/>
          </a:prstGeom>
        </p:spPr>
        <p:txBody>
          <a:bodyPr lIns="0" tIns="0" rIns="0" bIns="0" rtlCol="0" anchor="t">
            <a:spAutoFit/>
          </a:bodyPr>
          <a:lstStyle/>
          <a:p>
            <a:pPr marL="0" lvl="0" indent="0" algn="ctr">
              <a:lnSpc>
                <a:spcPts val="6552"/>
              </a:lnSpc>
              <a:spcBef>
                <a:spcPct val="0"/>
              </a:spcBef>
            </a:pPr>
            <a:r>
              <a:rPr lang="en-US" sz="4680" u="none" strike="noStrike" spc="468">
                <a:solidFill>
                  <a:srgbClr val="FFFFFF"/>
                </a:solidFill>
                <a:latin typeface="Fraunces"/>
                <a:ea typeface="Fraunces"/>
                <a:cs typeface="Fraunces"/>
                <a:sym typeface="Fraunces"/>
              </a:rPr>
              <a:t>PROCEEDING WITH DATA ANALYTICS STEPS </a:t>
            </a:r>
          </a:p>
        </p:txBody>
      </p:sp>
      <p:sp>
        <p:nvSpPr>
          <p:cNvPr id="3" name="TextBox 3"/>
          <p:cNvSpPr txBox="1"/>
          <p:nvPr/>
        </p:nvSpPr>
        <p:spPr>
          <a:xfrm>
            <a:off x="1253827" y="2577120"/>
            <a:ext cx="1982655" cy="623143"/>
          </a:xfrm>
          <a:prstGeom prst="rect">
            <a:avLst/>
          </a:prstGeom>
        </p:spPr>
        <p:txBody>
          <a:bodyPr lIns="0" tIns="0" rIns="0" bIns="0" rtlCol="0" anchor="t">
            <a:spAutoFit/>
          </a:bodyPr>
          <a:lstStyle/>
          <a:p>
            <a:pPr algn="ctr">
              <a:lnSpc>
                <a:spcPts val="5116"/>
              </a:lnSpc>
            </a:pPr>
            <a:r>
              <a:rPr lang="en-US" sz="3654" b="1">
                <a:solidFill>
                  <a:srgbClr val="FFFFFF"/>
                </a:solidFill>
                <a:latin typeface="Canva Sans Bold"/>
                <a:ea typeface="Canva Sans Bold"/>
                <a:cs typeface="Canva Sans Bold"/>
                <a:sym typeface="Canva Sans Bold"/>
              </a:rPr>
              <a:t>Planning</a:t>
            </a:r>
          </a:p>
        </p:txBody>
      </p:sp>
      <p:sp>
        <p:nvSpPr>
          <p:cNvPr id="4" name="TextBox 4"/>
          <p:cNvSpPr txBox="1"/>
          <p:nvPr/>
        </p:nvSpPr>
        <p:spPr>
          <a:xfrm>
            <a:off x="2654591" y="3527426"/>
            <a:ext cx="14379582" cy="3863198"/>
          </a:xfrm>
          <a:prstGeom prst="rect">
            <a:avLst/>
          </a:prstGeom>
        </p:spPr>
        <p:txBody>
          <a:bodyPr lIns="0" tIns="0" rIns="0" bIns="0" rtlCol="0" anchor="t">
            <a:spAutoFit/>
          </a:bodyPr>
          <a:lstStyle/>
          <a:p>
            <a:pPr marL="600329" lvl="1" indent="-300164" algn="just">
              <a:lnSpc>
                <a:spcPts val="3892"/>
              </a:lnSpc>
              <a:buFont typeface="Arial"/>
              <a:buChar char="•"/>
            </a:pPr>
            <a:r>
              <a:rPr lang="en-US" sz="2780">
                <a:solidFill>
                  <a:srgbClr val="FFFFFF"/>
                </a:solidFill>
                <a:latin typeface="Canva Sans"/>
                <a:ea typeface="Canva Sans"/>
                <a:cs typeface="Canva Sans"/>
                <a:sym typeface="Canva Sans"/>
              </a:rPr>
              <a:t>In Data Analytic, the first approach towards anything we do is planning, we first plan and then process it accordingly.</a:t>
            </a:r>
          </a:p>
          <a:p>
            <a:pPr algn="just">
              <a:lnSpc>
                <a:spcPts val="3892"/>
              </a:lnSpc>
            </a:pPr>
            <a:endParaRPr lang="en-US" sz="2780">
              <a:solidFill>
                <a:srgbClr val="FFFFFF"/>
              </a:solidFill>
              <a:latin typeface="Canva Sans"/>
              <a:ea typeface="Canva Sans"/>
              <a:cs typeface="Canva Sans"/>
              <a:sym typeface="Canva Sans"/>
            </a:endParaRPr>
          </a:p>
          <a:p>
            <a:pPr marL="600329" lvl="1" indent="-300164" algn="just">
              <a:lnSpc>
                <a:spcPts val="3892"/>
              </a:lnSpc>
              <a:buFont typeface="Arial"/>
              <a:buChar char="•"/>
            </a:pPr>
            <a:r>
              <a:rPr lang="en-US" sz="2780">
                <a:solidFill>
                  <a:srgbClr val="FFFFFF"/>
                </a:solidFill>
                <a:latin typeface="Canva Sans"/>
                <a:ea typeface="Canva Sans"/>
                <a:cs typeface="Canva Sans"/>
                <a:sym typeface="Canva Sans"/>
              </a:rPr>
              <a:t>In daily life we do planning before acting, an action without plan can have highest chances of failure, so planning is must. </a:t>
            </a:r>
          </a:p>
          <a:p>
            <a:pPr algn="just">
              <a:lnSpc>
                <a:spcPts val="3892"/>
              </a:lnSpc>
            </a:pPr>
            <a:endParaRPr lang="en-US" sz="2780">
              <a:solidFill>
                <a:srgbClr val="FFFFFF"/>
              </a:solidFill>
              <a:latin typeface="Canva Sans"/>
              <a:ea typeface="Canva Sans"/>
              <a:cs typeface="Canva Sans"/>
              <a:sym typeface="Canva Sans"/>
            </a:endParaRPr>
          </a:p>
          <a:p>
            <a:pPr marL="600329" lvl="1" indent="-300164" algn="just">
              <a:lnSpc>
                <a:spcPts val="3892"/>
              </a:lnSpc>
              <a:buFont typeface="Arial"/>
              <a:buChar char="•"/>
            </a:pPr>
            <a:r>
              <a:rPr lang="en-US" sz="2780">
                <a:solidFill>
                  <a:srgbClr val="FFFFFF"/>
                </a:solidFill>
                <a:latin typeface="Canva Sans"/>
                <a:ea typeface="Canva Sans"/>
                <a:cs typeface="Canva Sans"/>
                <a:sym typeface="Canva Sans"/>
              </a:rPr>
              <a:t>In this example we were planning to buy a Mobile and we are planning it accordingly.</a:t>
            </a:r>
          </a:p>
        </p:txBody>
      </p:sp>
      <p:sp>
        <p:nvSpPr>
          <p:cNvPr id="5" name="Freeform 5"/>
          <p:cNvSpPr/>
          <p:nvPr/>
        </p:nvSpPr>
        <p:spPr>
          <a:xfrm>
            <a:off x="2909310" y="444844"/>
            <a:ext cx="12310344" cy="9063591"/>
          </a:xfrm>
          <a:custGeom>
            <a:avLst/>
            <a:gdLst/>
            <a:ahLst/>
            <a:cxnLst/>
            <a:rect l="l" t="t" r="r" b="b"/>
            <a:pathLst>
              <a:path w="12310344" h="9063591">
                <a:moveTo>
                  <a:pt x="0" y="0"/>
                </a:moveTo>
                <a:lnTo>
                  <a:pt x="12310344" y="0"/>
                </a:lnTo>
                <a:lnTo>
                  <a:pt x="12310344" y="9063591"/>
                </a:lnTo>
                <a:lnTo>
                  <a:pt x="0" y="9063591"/>
                </a:lnTo>
                <a:lnTo>
                  <a:pt x="0" y="0"/>
                </a:lnTo>
                <a:close/>
              </a:path>
            </a:pathLst>
          </a:custGeom>
          <a:blipFill>
            <a:blip r:embed="rId2">
              <a:alphaModFix amt="29000"/>
            </a:blip>
            <a:stretch>
              <a:fillRect l="-5698" t="-2759" b="-2759"/>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sp>
        <p:nvSpPr>
          <p:cNvPr id="2" name="Freeform 2"/>
          <p:cNvSpPr/>
          <p:nvPr/>
        </p:nvSpPr>
        <p:spPr>
          <a:xfrm flipH="1">
            <a:off x="4677479" y="737767"/>
            <a:ext cx="9215009" cy="9549233"/>
          </a:xfrm>
          <a:custGeom>
            <a:avLst/>
            <a:gdLst/>
            <a:ahLst/>
            <a:cxnLst/>
            <a:rect l="l" t="t" r="r" b="b"/>
            <a:pathLst>
              <a:path w="9215009" h="9549233">
                <a:moveTo>
                  <a:pt x="9215009" y="0"/>
                </a:moveTo>
                <a:lnTo>
                  <a:pt x="0" y="0"/>
                </a:lnTo>
                <a:lnTo>
                  <a:pt x="0" y="9549233"/>
                </a:lnTo>
                <a:lnTo>
                  <a:pt x="9215009" y="9549233"/>
                </a:lnTo>
                <a:lnTo>
                  <a:pt x="9215009" y="0"/>
                </a:lnTo>
                <a:close/>
              </a:path>
            </a:pathLst>
          </a:custGeom>
          <a:blipFill>
            <a:blip r:embed="rId2">
              <a:alphaModFix amt="36000"/>
            </a:blip>
            <a:stretch>
              <a:fillRect/>
            </a:stretch>
          </a:blipFill>
        </p:spPr>
      </p:sp>
      <p:sp>
        <p:nvSpPr>
          <p:cNvPr id="3" name="TextBox 3"/>
          <p:cNvSpPr txBox="1"/>
          <p:nvPr/>
        </p:nvSpPr>
        <p:spPr>
          <a:xfrm>
            <a:off x="1359944" y="3071592"/>
            <a:ext cx="2263333" cy="652318"/>
          </a:xfrm>
          <a:prstGeom prst="rect">
            <a:avLst/>
          </a:prstGeom>
        </p:spPr>
        <p:txBody>
          <a:bodyPr lIns="0" tIns="0" rIns="0" bIns="0" rtlCol="0" anchor="t">
            <a:spAutoFit/>
          </a:bodyPr>
          <a:lstStyle/>
          <a:p>
            <a:pPr marL="0" lvl="0" indent="0" algn="ctr">
              <a:lnSpc>
                <a:spcPts val="5223"/>
              </a:lnSpc>
              <a:spcBef>
                <a:spcPct val="0"/>
              </a:spcBef>
            </a:pPr>
            <a:r>
              <a:rPr lang="en-US" sz="3731" b="1" u="none" strike="noStrike">
                <a:solidFill>
                  <a:srgbClr val="FFFFFF"/>
                </a:solidFill>
                <a:latin typeface="Canva Sans Bold"/>
                <a:ea typeface="Canva Sans Bold"/>
                <a:cs typeface="Canva Sans Bold"/>
                <a:sym typeface="Canva Sans Bold"/>
              </a:rPr>
              <a:t>Preparing</a:t>
            </a:r>
          </a:p>
        </p:txBody>
      </p:sp>
      <p:sp>
        <p:nvSpPr>
          <p:cNvPr id="4" name="TextBox 4"/>
          <p:cNvSpPr txBox="1"/>
          <p:nvPr/>
        </p:nvSpPr>
        <p:spPr>
          <a:xfrm>
            <a:off x="2368826" y="4931090"/>
            <a:ext cx="14890474" cy="2967800"/>
          </a:xfrm>
          <a:prstGeom prst="rect">
            <a:avLst/>
          </a:prstGeom>
        </p:spPr>
        <p:txBody>
          <a:bodyPr lIns="0" tIns="0" rIns="0" bIns="0" rtlCol="0" anchor="t">
            <a:spAutoFit/>
          </a:bodyPr>
          <a:lstStyle/>
          <a:p>
            <a:pPr marL="600329" lvl="1" indent="-300165" algn="just">
              <a:lnSpc>
                <a:spcPts val="3892"/>
              </a:lnSpc>
              <a:spcBef>
                <a:spcPct val="0"/>
              </a:spcBef>
              <a:buFont typeface="Arial"/>
              <a:buChar char="•"/>
            </a:pPr>
            <a:r>
              <a:rPr lang="en-US" sz="2780" u="none" strike="noStrike" dirty="0">
                <a:solidFill>
                  <a:srgbClr val="FFFFFF"/>
                </a:solidFill>
                <a:latin typeface="Canva Sans"/>
                <a:ea typeface="Canva Sans"/>
                <a:cs typeface="Canva Sans"/>
                <a:sym typeface="Canva Sans"/>
              </a:rPr>
              <a:t>After Planning We must Prepare Our Self for further Procedure Like we do in Analytics We first understand the data and then finalize the necessary steps to take and we Prepare the data for Further steps.</a:t>
            </a:r>
          </a:p>
          <a:p>
            <a:pPr algn="just">
              <a:lnSpc>
                <a:spcPts val="3892"/>
              </a:lnSpc>
              <a:spcBef>
                <a:spcPct val="0"/>
              </a:spcBef>
            </a:pPr>
            <a:endParaRPr lang="en-US" sz="2780" u="none" strike="noStrike" dirty="0">
              <a:solidFill>
                <a:srgbClr val="FFFFFF"/>
              </a:solidFill>
              <a:latin typeface="Canva Sans"/>
              <a:ea typeface="Canva Sans"/>
              <a:cs typeface="Canva Sans"/>
              <a:sym typeface="Canva Sans"/>
            </a:endParaRPr>
          </a:p>
          <a:p>
            <a:pPr marL="600329" lvl="1" indent="-300165" algn="just">
              <a:lnSpc>
                <a:spcPts val="3892"/>
              </a:lnSpc>
              <a:spcBef>
                <a:spcPct val="0"/>
              </a:spcBef>
              <a:buFont typeface="Arial"/>
              <a:buChar char="•"/>
            </a:pPr>
            <a:r>
              <a:rPr lang="en-US" sz="2780" u="none" strike="noStrike" dirty="0">
                <a:solidFill>
                  <a:srgbClr val="FFFFFF"/>
                </a:solidFill>
                <a:latin typeface="Canva Sans"/>
                <a:ea typeface="Canva Sans"/>
                <a:cs typeface="Canva Sans"/>
                <a:sym typeface="Canva Sans"/>
              </a:rPr>
              <a:t>In this scenario We have to Prepare our self Our Data like Documents Needed to purchase a Mobile and also in terms of Financially to proceed further step, etc.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sp>
        <p:nvSpPr>
          <p:cNvPr id="2" name="TextBox 2"/>
          <p:cNvSpPr txBox="1"/>
          <p:nvPr/>
        </p:nvSpPr>
        <p:spPr>
          <a:xfrm>
            <a:off x="2435141" y="3099670"/>
            <a:ext cx="14824159" cy="5968622"/>
          </a:xfrm>
          <a:prstGeom prst="rect">
            <a:avLst/>
          </a:prstGeom>
        </p:spPr>
        <p:txBody>
          <a:bodyPr lIns="0" tIns="0" rIns="0" bIns="0" rtlCol="0" anchor="t">
            <a:spAutoFit/>
          </a:bodyPr>
          <a:lstStyle/>
          <a:p>
            <a:pPr marL="600329" lvl="1" indent="-300164" algn="just">
              <a:lnSpc>
                <a:spcPts val="3892"/>
              </a:lnSpc>
              <a:spcBef>
                <a:spcPct val="0"/>
              </a:spcBef>
              <a:buFont typeface="Arial"/>
              <a:buChar char="•"/>
            </a:pPr>
            <a:r>
              <a:rPr lang="en-US" sz="2780" u="none" strike="noStrike" dirty="0">
                <a:solidFill>
                  <a:srgbClr val="FFFFFF"/>
                </a:solidFill>
                <a:latin typeface="Canva Sans"/>
                <a:ea typeface="Canva Sans"/>
                <a:cs typeface="Canva Sans"/>
                <a:sym typeface="Canva Sans"/>
              </a:rPr>
              <a:t>This is the Most Important step in the analytics and also in day-to-day life.</a:t>
            </a:r>
          </a:p>
          <a:p>
            <a:pPr algn="just">
              <a:lnSpc>
                <a:spcPts val="3892"/>
              </a:lnSpc>
              <a:spcBef>
                <a:spcPct val="0"/>
              </a:spcBef>
            </a:pPr>
            <a:endParaRPr lang="en-US" sz="2780" u="none" strike="noStrike" dirty="0">
              <a:solidFill>
                <a:srgbClr val="FFFFFF"/>
              </a:solidFill>
              <a:latin typeface="Canva Sans"/>
              <a:ea typeface="Canva Sans"/>
              <a:cs typeface="Canva Sans"/>
              <a:sym typeface="Canva Sans"/>
            </a:endParaRPr>
          </a:p>
          <a:p>
            <a:pPr marL="600329" lvl="1" indent="-300164" algn="just">
              <a:lnSpc>
                <a:spcPts val="3892"/>
              </a:lnSpc>
              <a:spcBef>
                <a:spcPct val="0"/>
              </a:spcBef>
              <a:buFont typeface="Arial"/>
              <a:buChar char="•"/>
            </a:pPr>
            <a:r>
              <a:rPr lang="en-US" sz="2780" u="none" strike="noStrike" dirty="0">
                <a:solidFill>
                  <a:srgbClr val="FFFFFF"/>
                </a:solidFill>
                <a:latin typeface="Canva Sans"/>
                <a:ea typeface="Canva Sans"/>
                <a:cs typeface="Canva Sans"/>
                <a:sym typeface="Canva Sans"/>
              </a:rPr>
              <a:t>In Data Analytics we Spend most of the time In Analyzing, We examine methodically and in detail, do interpretation on the data typically in order to explain the relationships and all the things.</a:t>
            </a:r>
          </a:p>
          <a:p>
            <a:pPr algn="just">
              <a:lnSpc>
                <a:spcPts val="3892"/>
              </a:lnSpc>
              <a:spcBef>
                <a:spcPct val="0"/>
              </a:spcBef>
            </a:pPr>
            <a:endParaRPr lang="en-US" sz="2780" u="none" strike="noStrike" dirty="0">
              <a:solidFill>
                <a:srgbClr val="FFFFFF"/>
              </a:solidFill>
              <a:latin typeface="Canva Sans"/>
              <a:ea typeface="Canva Sans"/>
              <a:cs typeface="Canva Sans"/>
              <a:sym typeface="Canva Sans"/>
            </a:endParaRPr>
          </a:p>
          <a:p>
            <a:pPr marL="600329" lvl="1" indent="-300164" algn="just">
              <a:lnSpc>
                <a:spcPts val="3892"/>
              </a:lnSpc>
              <a:spcBef>
                <a:spcPct val="0"/>
              </a:spcBef>
              <a:buFont typeface="Arial"/>
              <a:buChar char="•"/>
            </a:pPr>
            <a:r>
              <a:rPr lang="en-US" sz="2780" u="none" strike="noStrike" dirty="0">
                <a:solidFill>
                  <a:srgbClr val="FFFFFF"/>
                </a:solidFill>
                <a:latin typeface="Canva Sans"/>
                <a:ea typeface="Canva Sans"/>
                <a:cs typeface="Canva Sans"/>
                <a:sym typeface="Canva Sans"/>
              </a:rPr>
              <a:t>In this Scenario we do analyzing and Comparing different brands, Cost wise with its Feature and Mobile Company with Trending car models, We analyze the reviews and responses that we have taken etc.</a:t>
            </a:r>
          </a:p>
          <a:p>
            <a:pPr algn="just">
              <a:lnSpc>
                <a:spcPts val="3892"/>
              </a:lnSpc>
              <a:spcBef>
                <a:spcPct val="0"/>
              </a:spcBef>
            </a:pPr>
            <a:endParaRPr lang="en-US" sz="2780" u="none" strike="noStrike" dirty="0">
              <a:solidFill>
                <a:srgbClr val="FFFFFF"/>
              </a:solidFill>
              <a:latin typeface="Canva Sans"/>
              <a:ea typeface="Canva Sans"/>
              <a:cs typeface="Canva Sans"/>
              <a:sym typeface="Canva Sans"/>
            </a:endParaRPr>
          </a:p>
          <a:p>
            <a:pPr marL="600329" lvl="1" indent="-300164" algn="just">
              <a:lnSpc>
                <a:spcPts val="3892"/>
              </a:lnSpc>
              <a:spcBef>
                <a:spcPct val="0"/>
              </a:spcBef>
              <a:buFont typeface="Arial"/>
              <a:buChar char="•"/>
            </a:pPr>
            <a:r>
              <a:rPr lang="en-US" sz="2780" u="none" strike="noStrike" dirty="0">
                <a:solidFill>
                  <a:srgbClr val="FFFFFF"/>
                </a:solidFill>
                <a:latin typeface="Canva Sans"/>
                <a:ea typeface="Canva Sans"/>
                <a:cs typeface="Canva Sans"/>
                <a:sym typeface="Canva Sans"/>
              </a:rPr>
              <a:t>Then we sort out the all the insights and we will choose the best fit in our limits.</a:t>
            </a:r>
          </a:p>
          <a:p>
            <a:pPr algn="just">
              <a:lnSpc>
                <a:spcPts val="3892"/>
              </a:lnSpc>
              <a:spcBef>
                <a:spcPct val="0"/>
              </a:spcBef>
            </a:pPr>
            <a:endParaRPr lang="en-US" sz="2780" u="none" strike="noStrike" dirty="0">
              <a:solidFill>
                <a:srgbClr val="FFFFFF"/>
              </a:solidFill>
              <a:latin typeface="Canva Sans"/>
              <a:ea typeface="Canva Sans"/>
              <a:cs typeface="Canva Sans"/>
              <a:sym typeface="Canva Sans"/>
            </a:endParaRPr>
          </a:p>
        </p:txBody>
      </p:sp>
      <p:sp>
        <p:nvSpPr>
          <p:cNvPr id="3" name="TextBox 3"/>
          <p:cNvSpPr txBox="1"/>
          <p:nvPr/>
        </p:nvSpPr>
        <p:spPr>
          <a:xfrm>
            <a:off x="1542222" y="2022199"/>
            <a:ext cx="1785838" cy="621556"/>
          </a:xfrm>
          <a:prstGeom prst="rect">
            <a:avLst/>
          </a:prstGeom>
        </p:spPr>
        <p:txBody>
          <a:bodyPr lIns="0" tIns="0" rIns="0" bIns="0" rtlCol="0" anchor="t">
            <a:spAutoFit/>
          </a:bodyPr>
          <a:lstStyle/>
          <a:p>
            <a:pPr marL="0" lvl="0" indent="0" algn="ctr">
              <a:lnSpc>
                <a:spcPts val="5116"/>
              </a:lnSpc>
              <a:spcBef>
                <a:spcPct val="0"/>
              </a:spcBef>
            </a:pPr>
            <a:r>
              <a:rPr lang="en-US" sz="3654" b="1" u="none" strike="noStrike">
                <a:solidFill>
                  <a:srgbClr val="FFFFFF"/>
                </a:solidFill>
                <a:latin typeface="Canva Sans Bold"/>
                <a:ea typeface="Canva Sans Bold"/>
                <a:cs typeface="Canva Sans Bold"/>
                <a:sym typeface="Canva Sans Bold"/>
              </a:rPr>
              <a:t>Analyze</a:t>
            </a:r>
          </a:p>
        </p:txBody>
      </p:sp>
      <p:sp>
        <p:nvSpPr>
          <p:cNvPr id="4" name="Freeform 4"/>
          <p:cNvSpPr/>
          <p:nvPr/>
        </p:nvSpPr>
        <p:spPr>
          <a:xfrm flipH="1">
            <a:off x="4393096" y="124342"/>
            <a:ext cx="10038317" cy="10038317"/>
          </a:xfrm>
          <a:custGeom>
            <a:avLst/>
            <a:gdLst/>
            <a:ahLst/>
            <a:cxnLst/>
            <a:rect l="l" t="t" r="r" b="b"/>
            <a:pathLst>
              <a:path w="10038317" h="10038317">
                <a:moveTo>
                  <a:pt x="10038316" y="0"/>
                </a:moveTo>
                <a:lnTo>
                  <a:pt x="0" y="0"/>
                </a:lnTo>
                <a:lnTo>
                  <a:pt x="0" y="10038316"/>
                </a:lnTo>
                <a:lnTo>
                  <a:pt x="10038316" y="10038316"/>
                </a:lnTo>
                <a:lnTo>
                  <a:pt x="10038316" y="0"/>
                </a:lnTo>
                <a:close/>
              </a:path>
            </a:pathLst>
          </a:custGeom>
          <a:blipFill>
            <a:blip r:embed="rId2">
              <a:alphaModFix amt="31000"/>
            </a:blip>
            <a:stretch>
              <a:fillRect/>
            </a:stretch>
          </a:blipFill>
        </p:spPr>
        <p:txBody>
          <a:bodyPr/>
          <a:lstStyle/>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0A30"/>
        </a:solidFill>
        <a:effectLst/>
      </p:bgPr>
    </p:bg>
    <p:spTree>
      <p:nvGrpSpPr>
        <p:cNvPr id="1" name=""/>
        <p:cNvGrpSpPr/>
        <p:nvPr/>
      </p:nvGrpSpPr>
      <p:grpSpPr>
        <a:xfrm>
          <a:off x="0" y="0"/>
          <a:ext cx="0" cy="0"/>
          <a:chOff x="0" y="0"/>
          <a:chExt cx="0" cy="0"/>
        </a:xfrm>
      </p:grpSpPr>
      <p:sp>
        <p:nvSpPr>
          <p:cNvPr id="2" name="Freeform 2"/>
          <p:cNvSpPr/>
          <p:nvPr/>
        </p:nvSpPr>
        <p:spPr>
          <a:xfrm>
            <a:off x="368736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39000"/>
            </a:blip>
            <a:stretch>
              <a:fillRect/>
            </a:stretch>
          </a:blipFill>
        </p:spPr>
      </p:sp>
      <p:sp>
        <p:nvSpPr>
          <p:cNvPr id="3" name="TextBox 3"/>
          <p:cNvSpPr txBox="1"/>
          <p:nvPr/>
        </p:nvSpPr>
        <p:spPr>
          <a:xfrm>
            <a:off x="1028700" y="2477729"/>
            <a:ext cx="1308596" cy="621556"/>
          </a:xfrm>
          <a:prstGeom prst="rect">
            <a:avLst/>
          </a:prstGeom>
        </p:spPr>
        <p:txBody>
          <a:bodyPr lIns="0" tIns="0" rIns="0" bIns="0" rtlCol="0" anchor="t">
            <a:spAutoFit/>
          </a:bodyPr>
          <a:lstStyle/>
          <a:p>
            <a:pPr marL="0" lvl="0" indent="0" algn="ctr">
              <a:lnSpc>
                <a:spcPts val="5116"/>
              </a:lnSpc>
              <a:spcBef>
                <a:spcPct val="0"/>
              </a:spcBef>
            </a:pPr>
            <a:r>
              <a:rPr lang="en-US" sz="3654" b="1" u="none" strike="noStrike">
                <a:solidFill>
                  <a:srgbClr val="FFFFFF"/>
                </a:solidFill>
                <a:latin typeface="Canva Sans Bold"/>
                <a:ea typeface="Canva Sans Bold"/>
                <a:cs typeface="Canva Sans Bold"/>
                <a:sym typeface="Canva Sans Bold"/>
              </a:rPr>
              <a:t>Share</a:t>
            </a:r>
          </a:p>
        </p:txBody>
      </p:sp>
      <p:sp>
        <p:nvSpPr>
          <p:cNvPr id="4" name="TextBox 4"/>
          <p:cNvSpPr txBox="1"/>
          <p:nvPr/>
        </p:nvSpPr>
        <p:spPr>
          <a:xfrm>
            <a:off x="2337296" y="3828539"/>
            <a:ext cx="14922004" cy="2891648"/>
          </a:xfrm>
          <a:prstGeom prst="rect">
            <a:avLst/>
          </a:prstGeom>
        </p:spPr>
        <p:txBody>
          <a:bodyPr lIns="0" tIns="0" rIns="0" bIns="0" rtlCol="0" anchor="t">
            <a:spAutoFit/>
          </a:bodyPr>
          <a:lstStyle/>
          <a:p>
            <a:pPr marL="600329" lvl="1" indent="-300164" algn="just">
              <a:lnSpc>
                <a:spcPts val="3892"/>
              </a:lnSpc>
              <a:spcBef>
                <a:spcPct val="0"/>
              </a:spcBef>
              <a:buFont typeface="Arial"/>
              <a:buChar char="•"/>
            </a:pPr>
            <a:r>
              <a:rPr lang="en-US" sz="2780" u="none" strike="noStrike">
                <a:solidFill>
                  <a:srgbClr val="FFFFFF"/>
                </a:solidFill>
                <a:latin typeface="Canva Sans"/>
                <a:ea typeface="Canva Sans"/>
                <a:cs typeface="Canva Sans"/>
                <a:sym typeface="Canva Sans"/>
              </a:rPr>
              <a:t>As in data Analytics we do Discussions with team mate or else with resourceful persons by sharing insights we have got from the data and to get the best outcome.</a:t>
            </a:r>
          </a:p>
          <a:p>
            <a:pPr algn="just">
              <a:lnSpc>
                <a:spcPts val="3892"/>
              </a:lnSpc>
              <a:spcBef>
                <a:spcPct val="0"/>
              </a:spcBef>
            </a:pPr>
            <a:endParaRPr lang="en-US" sz="2780" u="none" strike="noStrike">
              <a:solidFill>
                <a:srgbClr val="FFFFFF"/>
              </a:solidFill>
              <a:latin typeface="Canva Sans"/>
              <a:ea typeface="Canva Sans"/>
              <a:cs typeface="Canva Sans"/>
              <a:sym typeface="Canva Sans"/>
            </a:endParaRPr>
          </a:p>
          <a:p>
            <a:pPr marL="600329" lvl="1" indent="-300164" algn="just">
              <a:lnSpc>
                <a:spcPts val="3892"/>
              </a:lnSpc>
              <a:spcBef>
                <a:spcPct val="0"/>
              </a:spcBef>
              <a:buFont typeface="Arial"/>
              <a:buChar char="•"/>
            </a:pPr>
            <a:r>
              <a:rPr lang="en-US" sz="2780" u="none" strike="noStrike">
                <a:solidFill>
                  <a:srgbClr val="FFFFFF"/>
                </a:solidFill>
                <a:latin typeface="Canva Sans"/>
                <a:ea typeface="Canva Sans"/>
                <a:cs typeface="Canva Sans"/>
                <a:sym typeface="Canva Sans"/>
              </a:rPr>
              <a:t>Here in this scenario, do conversation about idea with best persons and having a knowledge in the respected field or shop dealers to get the best suits on your budget.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784</Words>
  <Application>Microsoft Office PowerPoint</Application>
  <PresentationFormat>Custom</PresentationFormat>
  <Paragraphs>68</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Canva Sans</vt:lpstr>
      <vt:lpstr>TAN Headline</vt:lpstr>
      <vt:lpstr>HK Grotesk Bold</vt:lpstr>
      <vt:lpstr>Arial</vt:lpstr>
      <vt:lpstr>TT Bluescreens Bold</vt:lpstr>
      <vt:lpstr>Calibri</vt:lpstr>
      <vt:lpstr>Canva Sans Bold</vt:lpstr>
      <vt:lpstr>Bio Rhyme Expanded Ultra-Bold</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Process</dc:title>
  <cp:lastModifiedBy>Nitesh Yadav</cp:lastModifiedBy>
  <cp:revision>3</cp:revision>
  <dcterms:created xsi:type="dcterms:W3CDTF">2006-08-16T00:00:00Z</dcterms:created>
  <dcterms:modified xsi:type="dcterms:W3CDTF">2024-10-10T19:08:18Z</dcterms:modified>
  <dc:identifier>DAGTLBuiK0w</dc:identifier>
</cp:coreProperties>
</file>